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918" r:id="rId2"/>
    <p:sldId id="753" r:id="rId3"/>
    <p:sldId id="919" r:id="rId4"/>
    <p:sldId id="921" r:id="rId5"/>
    <p:sldId id="923" r:id="rId6"/>
    <p:sldId id="924" r:id="rId7"/>
    <p:sldId id="648" r:id="rId8"/>
    <p:sldId id="260" r:id="rId9"/>
    <p:sldId id="261" r:id="rId10"/>
    <p:sldId id="932" r:id="rId11"/>
    <p:sldId id="933" r:id="rId12"/>
    <p:sldId id="330" r:id="rId13"/>
    <p:sldId id="349" r:id="rId14"/>
    <p:sldId id="927" r:id="rId15"/>
    <p:sldId id="266" r:id="rId16"/>
    <p:sldId id="931" r:id="rId17"/>
    <p:sldId id="307" r:id="rId18"/>
    <p:sldId id="926" r:id="rId19"/>
    <p:sldId id="326" r:id="rId20"/>
    <p:sldId id="929" r:id="rId21"/>
    <p:sldId id="928" r:id="rId22"/>
    <p:sldId id="328" r:id="rId23"/>
    <p:sldId id="934" r:id="rId24"/>
    <p:sldId id="917" r:id="rId25"/>
    <p:sldId id="66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19"/>
    <p:restoredTop sz="74907"/>
  </p:normalViewPr>
  <p:slideViewPr>
    <p:cSldViewPr snapToGrid="0" snapToObjects="1">
      <p:cViewPr>
        <p:scale>
          <a:sx n="130" d="100"/>
          <a:sy n="130" d="100"/>
        </p:scale>
        <p:origin x="4872" y="20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C6DABD-1E15-9F45-86F7-A3FD827AC989}" type="datetimeFigureOut">
              <a:rPr lang="en-US" smtClean="0"/>
              <a:t>2/25/20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93A895-FBD4-DE47-ACD8-E7ACDB79CCD6}" type="slidenum">
              <a:rPr lang="en-US" smtClean="0"/>
              <a:t>‹#›</a:t>
            </a:fld>
            <a:endParaRPr lang="en-US"/>
          </a:p>
        </p:txBody>
      </p:sp>
    </p:spTree>
    <p:extLst>
      <p:ext uri="{BB962C8B-B14F-4D97-AF65-F5344CB8AC3E}">
        <p14:creationId xmlns:p14="http://schemas.microsoft.com/office/powerpoint/2010/main" val="2555478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2487983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a:t>
            </a:fld>
            <a:endParaRPr lang="en-US" dirty="0"/>
          </a:p>
        </p:txBody>
      </p:sp>
    </p:spTree>
    <p:extLst>
      <p:ext uri="{BB962C8B-B14F-4D97-AF65-F5344CB8AC3E}">
        <p14:creationId xmlns:p14="http://schemas.microsoft.com/office/powerpoint/2010/main" val="1042368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94DE12-7B9B-46AA-AC19-C30A49928B9B}" type="slidenum">
              <a:rPr lang="en-US" smtClean="0"/>
              <a:t>12</a:t>
            </a:fld>
            <a:endParaRPr lang="en-US"/>
          </a:p>
        </p:txBody>
      </p:sp>
    </p:spTree>
    <p:extLst>
      <p:ext uri="{BB962C8B-B14F-4D97-AF65-F5344CB8AC3E}">
        <p14:creationId xmlns:p14="http://schemas.microsoft.com/office/powerpoint/2010/main" val="4286587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13</a:t>
            </a:fld>
            <a:endParaRPr lang="en-US" dirty="0"/>
          </a:p>
        </p:txBody>
      </p:sp>
    </p:spTree>
    <p:extLst>
      <p:ext uri="{BB962C8B-B14F-4D97-AF65-F5344CB8AC3E}">
        <p14:creationId xmlns:p14="http://schemas.microsoft.com/office/powerpoint/2010/main" val="3001133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14</a:t>
            </a:fld>
            <a:endParaRPr lang="en-US" dirty="0"/>
          </a:p>
        </p:txBody>
      </p:sp>
    </p:spTree>
    <p:extLst>
      <p:ext uri="{BB962C8B-B14F-4D97-AF65-F5344CB8AC3E}">
        <p14:creationId xmlns:p14="http://schemas.microsoft.com/office/powerpoint/2010/main" val="3703854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 will often start with definitions from Wikipedia and other sources. If you are struggling with a topic and/or would like more information, it can often be valuable to review the references. You should be able  to click on the [link] tag (possibly while holding the shift key down) in order open the reference in a browser. </a:t>
            </a:r>
          </a:p>
          <a:p>
            <a:endParaRPr lang="en-US" sz="1000" dirty="0"/>
          </a:p>
          <a:p>
            <a:r>
              <a:rPr lang="en-US" sz="1000" dirty="0"/>
              <a:t>Properties are the same as Attributes or member variables</a:t>
            </a:r>
          </a:p>
          <a:p>
            <a:r>
              <a:rPr lang="en-US" sz="1000" dirty="0"/>
              <a:t>Methods are the same a member functions</a:t>
            </a:r>
          </a:p>
        </p:txBody>
      </p:sp>
      <p:sp>
        <p:nvSpPr>
          <p:cNvPr id="4" name="Slide Number Placeholder 3"/>
          <p:cNvSpPr>
            <a:spLocks noGrp="1"/>
          </p:cNvSpPr>
          <p:nvPr>
            <p:ph type="sldNum" sz="quarter" idx="10"/>
          </p:nvPr>
        </p:nvSpPr>
        <p:spPr/>
        <p:txBody>
          <a:bodyPr/>
          <a:lstStyle/>
          <a:p>
            <a:fld id="{5394DE12-7B9B-46AA-AC19-C30A49928B9B}" type="slidenum">
              <a:rPr lang="en-US" smtClean="0"/>
              <a:t>15</a:t>
            </a:fld>
            <a:endParaRPr lang="en-US" dirty="0"/>
          </a:p>
        </p:txBody>
      </p:sp>
    </p:spTree>
    <p:extLst>
      <p:ext uri="{BB962C8B-B14F-4D97-AF65-F5344CB8AC3E}">
        <p14:creationId xmlns:p14="http://schemas.microsoft.com/office/powerpoint/2010/main" val="535502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 will often start with definitions from Wikipedia and other sources. If you are struggling with a topic and/or would like more information, it can often be valuable to review the references. You should be able  to click on the [link] tag (possibly while holding the shift key down) in order open the reference in a browser. </a:t>
            </a:r>
          </a:p>
          <a:p>
            <a:endParaRPr lang="en-US" sz="1000" dirty="0"/>
          </a:p>
          <a:p>
            <a:r>
              <a:rPr lang="en-US" sz="1000" dirty="0"/>
              <a:t>Properties are the same as Attributes or member variables</a:t>
            </a:r>
          </a:p>
          <a:p>
            <a:r>
              <a:rPr lang="en-US" sz="1000" dirty="0"/>
              <a:t>Methods are the same a member functions</a:t>
            </a:r>
          </a:p>
        </p:txBody>
      </p:sp>
      <p:sp>
        <p:nvSpPr>
          <p:cNvPr id="4" name="Slide Number Placeholder 3"/>
          <p:cNvSpPr>
            <a:spLocks noGrp="1"/>
          </p:cNvSpPr>
          <p:nvPr>
            <p:ph type="sldNum" sz="quarter" idx="10"/>
          </p:nvPr>
        </p:nvSpPr>
        <p:spPr/>
        <p:txBody>
          <a:bodyPr/>
          <a:lstStyle/>
          <a:p>
            <a:fld id="{5394DE12-7B9B-46AA-AC19-C30A49928B9B}" type="slidenum">
              <a:rPr lang="en-US" smtClean="0"/>
              <a:t>16</a:t>
            </a:fld>
            <a:endParaRPr lang="en-US" dirty="0"/>
          </a:p>
        </p:txBody>
      </p:sp>
    </p:spTree>
    <p:extLst>
      <p:ext uri="{BB962C8B-B14F-4D97-AF65-F5344CB8AC3E}">
        <p14:creationId xmlns:p14="http://schemas.microsoft.com/office/powerpoint/2010/main" val="3682573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u="sng" dirty="0"/>
              <a:t>Helpful Interview Hint</a:t>
            </a:r>
            <a:r>
              <a:rPr lang="en-US" sz="1000" dirty="0"/>
              <a:t>: Whenever you are asked a conceptual question about object-programming in a software development interview (and you will be), answer confidently “Encapsulation”, “Inheritance”, and “Polymorphism”.</a:t>
            </a:r>
          </a:p>
          <a:p>
            <a:endParaRPr lang="en-US" sz="1000" dirty="0"/>
          </a:p>
          <a:p>
            <a:r>
              <a:rPr lang="en-US" sz="1000" dirty="0"/>
              <a:t>When asked what is Encapsulation (or how would you implement it), say, “I would limit or minimize variable scope and keep data attributes private as often as possible.”</a:t>
            </a:r>
          </a:p>
          <a:p>
            <a:endParaRPr lang="en-US" sz="1000" dirty="0"/>
          </a:p>
          <a:p>
            <a:r>
              <a:rPr lang="en-US" sz="1000" dirty="0"/>
              <a:t>Now as we are going through our object-oriented examples, be thinking about how you would answer the “What is Inheritance?” and “What is Polymorphism?” interview questions. Note that answering them both with very brief examples can be very effective… and it is always best to use animals in you OOP interview examples. </a:t>
            </a:r>
          </a:p>
          <a:p>
            <a:endParaRPr lang="en-US" sz="1000" dirty="0"/>
          </a:p>
          <a:p>
            <a:r>
              <a:rPr lang="en-US" sz="1000" dirty="0"/>
              <a:t>Now we just need to make sure that we are able to effectively utilize these concepts after we get the job. Let’s start by walking through an example. </a:t>
            </a:r>
          </a:p>
        </p:txBody>
      </p:sp>
      <p:sp>
        <p:nvSpPr>
          <p:cNvPr id="4" name="Slide Number Placeholder 3"/>
          <p:cNvSpPr>
            <a:spLocks noGrp="1"/>
          </p:cNvSpPr>
          <p:nvPr>
            <p:ph type="sldNum" sz="quarter" idx="10"/>
          </p:nvPr>
        </p:nvSpPr>
        <p:spPr/>
        <p:txBody>
          <a:bodyPr/>
          <a:lstStyle/>
          <a:p>
            <a:fld id="{5394DE12-7B9B-46AA-AC19-C30A49928B9B}" type="slidenum">
              <a:rPr lang="en-US" smtClean="0"/>
              <a:t>17</a:t>
            </a:fld>
            <a:endParaRPr lang="en-US"/>
          </a:p>
        </p:txBody>
      </p:sp>
    </p:spTree>
    <p:extLst>
      <p:ext uri="{BB962C8B-B14F-4D97-AF65-F5344CB8AC3E}">
        <p14:creationId xmlns:p14="http://schemas.microsoft.com/office/powerpoint/2010/main" val="440296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18</a:t>
            </a:fld>
            <a:endParaRPr lang="en-US"/>
          </a:p>
        </p:txBody>
      </p:sp>
    </p:spTree>
    <p:extLst>
      <p:ext uri="{BB962C8B-B14F-4D97-AF65-F5344CB8AC3E}">
        <p14:creationId xmlns:p14="http://schemas.microsoft.com/office/powerpoint/2010/main" val="2049698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19</a:t>
            </a:fld>
            <a:endParaRPr lang="en-US"/>
          </a:p>
        </p:txBody>
      </p:sp>
    </p:spTree>
    <p:extLst>
      <p:ext uri="{BB962C8B-B14F-4D97-AF65-F5344CB8AC3E}">
        <p14:creationId xmlns:p14="http://schemas.microsoft.com/office/powerpoint/2010/main" val="3586709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first of many “Shape” examples. We will get to a Abstraction example in a few minutes. </a:t>
            </a:r>
          </a:p>
        </p:txBody>
      </p:sp>
      <p:sp>
        <p:nvSpPr>
          <p:cNvPr id="4" name="Slide Number Placeholder 3"/>
          <p:cNvSpPr>
            <a:spLocks noGrp="1"/>
          </p:cNvSpPr>
          <p:nvPr>
            <p:ph type="sldNum" sz="quarter" idx="10"/>
          </p:nvPr>
        </p:nvSpPr>
        <p:spPr/>
        <p:txBody>
          <a:bodyPr/>
          <a:lstStyle/>
          <a:p>
            <a:fld id="{5394DE12-7B9B-46AA-AC19-C30A49928B9B}" type="slidenum">
              <a:rPr lang="en-US" smtClean="0"/>
              <a:t>20</a:t>
            </a:fld>
            <a:endParaRPr lang="en-US"/>
          </a:p>
        </p:txBody>
      </p:sp>
    </p:spTree>
    <p:extLst>
      <p:ext uri="{BB962C8B-B14F-4D97-AF65-F5344CB8AC3E}">
        <p14:creationId xmlns:p14="http://schemas.microsoft.com/office/powerpoint/2010/main" val="2099484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www.infoworld.com</a:t>
            </a:r>
            <a:r>
              <a:rPr lang="en-US" dirty="0"/>
              <a:t>/article/3519613/most-developers-know-</a:t>
            </a:r>
            <a:r>
              <a:rPr lang="en-US" dirty="0" err="1"/>
              <a:t>javascript</a:t>
            </a:r>
            <a:r>
              <a:rPr lang="en-US" dirty="0"/>
              <a:t>-and-want-to-know-</a:t>
            </a:r>
            <a:r>
              <a:rPr lang="en-US" dirty="0" err="1"/>
              <a:t>go.html</a:t>
            </a:r>
            <a:r>
              <a:rPr lang="en-US" dirty="0"/>
              <a:t> </a:t>
            </a:r>
          </a:p>
        </p:txBody>
      </p:sp>
      <p:sp>
        <p:nvSpPr>
          <p:cNvPr id="4" name="Slide Number Placeholder 3"/>
          <p:cNvSpPr>
            <a:spLocks noGrp="1"/>
          </p:cNvSpPr>
          <p:nvPr>
            <p:ph type="sldNum" sz="quarter" idx="10"/>
          </p:nvPr>
        </p:nvSpPr>
        <p:spPr/>
        <p:txBody>
          <a:bodyPr/>
          <a:lstStyle/>
          <a:p>
            <a:fld id="{5394DE12-7B9B-46AA-AC19-C30A49928B9B}" type="slidenum">
              <a:rPr lang="en-US" smtClean="0"/>
              <a:t>2</a:t>
            </a:fld>
            <a:endParaRPr lang="en-US" dirty="0"/>
          </a:p>
        </p:txBody>
      </p:sp>
    </p:spTree>
    <p:extLst>
      <p:ext uri="{BB962C8B-B14F-4D97-AF65-F5344CB8AC3E}">
        <p14:creationId xmlns:p14="http://schemas.microsoft.com/office/powerpoint/2010/main" val="3435610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first of many “Shape” examples. We will get to a Abstraction example in a few minutes. </a:t>
            </a:r>
          </a:p>
        </p:txBody>
      </p:sp>
      <p:sp>
        <p:nvSpPr>
          <p:cNvPr id="4" name="Slide Number Placeholder 3"/>
          <p:cNvSpPr>
            <a:spLocks noGrp="1"/>
          </p:cNvSpPr>
          <p:nvPr>
            <p:ph type="sldNum" sz="quarter" idx="10"/>
          </p:nvPr>
        </p:nvSpPr>
        <p:spPr/>
        <p:txBody>
          <a:bodyPr/>
          <a:lstStyle/>
          <a:p>
            <a:fld id="{5394DE12-7B9B-46AA-AC19-C30A49928B9B}" type="slidenum">
              <a:rPr lang="en-US" smtClean="0"/>
              <a:t>21</a:t>
            </a:fld>
            <a:endParaRPr lang="en-US"/>
          </a:p>
        </p:txBody>
      </p:sp>
    </p:spTree>
    <p:extLst>
      <p:ext uri="{BB962C8B-B14F-4D97-AF65-F5344CB8AC3E}">
        <p14:creationId xmlns:p14="http://schemas.microsoft.com/office/powerpoint/2010/main" val="1075710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Example of polymorphism: a for loop that moves through the entries of a list. The list might be of a collection of related kinds of object. We can refer to each of the objects in the list through a generic variable (whose data type matches the one that all are ultimately related to). But, when we invoke a particular function that all members of the family share, each will respond by performing that function in their own specific way. For example, we could have a collection of Shape objects. We could refer to each entry in the Shape list through a generic Shape variable, even though the actual entries in the list are specific kinds of shapes – Circle, Rectangle, etc. All Shape objects might have the ability to calculate their own area. When we refer to an object in the list through a generic Shape variable and tell it to calculate its area, thanks to polymorphism, the circle version of the area() function will be called when we’re dealing with a circle, and the Rectangle version of area() will be called when we’re dealing with a rectangle, etc. </a:t>
            </a:r>
          </a:p>
          <a:p>
            <a:endParaRPr lang="en-US" sz="1000" dirty="0"/>
          </a:p>
          <a:p>
            <a:r>
              <a:rPr lang="en-US" sz="1000" dirty="0"/>
              <a:t>The first time through the for loop, we’ll call the </a:t>
            </a:r>
            <a:r>
              <a:rPr lang="en-US" sz="1000" dirty="0" err="1"/>
              <a:t>Circle.area</a:t>
            </a:r>
            <a:r>
              <a:rPr lang="en-US" sz="1000" dirty="0"/>
              <a:t>() function – actually, we won’t; it will happen automatically. The next time through, we’ll call the Rectangle version, and then we’ll call the Triangle version.</a:t>
            </a:r>
          </a:p>
          <a:p>
            <a:endParaRPr lang="en-US" sz="1000" dirty="0"/>
          </a:p>
          <a:p>
            <a:r>
              <a:rPr lang="en-US" sz="1000" dirty="0"/>
              <a:t>Polymorphism is implemented behind the scenes using a Virtual Method Table (VMT). The VMT keeps track of where various related classes’ same-named functions are located in memory. Using the VMT, the operating system is able to figure out which code to implement when we tell each shape to fire its area() function.</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22</a:t>
            </a:fld>
            <a:endParaRPr lang="en-US"/>
          </a:p>
        </p:txBody>
      </p:sp>
    </p:spTree>
    <p:extLst>
      <p:ext uri="{BB962C8B-B14F-4D97-AF65-F5344CB8AC3E}">
        <p14:creationId xmlns:p14="http://schemas.microsoft.com/office/powerpoint/2010/main" val="3728817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23</a:t>
            </a:fld>
            <a:endParaRPr lang="en-US" dirty="0"/>
          </a:p>
        </p:txBody>
      </p:sp>
    </p:spTree>
    <p:extLst>
      <p:ext uri="{BB962C8B-B14F-4D97-AF65-F5344CB8AC3E}">
        <p14:creationId xmlns:p14="http://schemas.microsoft.com/office/powerpoint/2010/main" val="2667967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25</a:t>
            </a:fld>
            <a:endParaRPr lang="en-US" dirty="0"/>
          </a:p>
        </p:txBody>
      </p:sp>
    </p:spTree>
    <p:extLst>
      <p:ext uri="{BB962C8B-B14F-4D97-AF65-F5344CB8AC3E}">
        <p14:creationId xmlns:p14="http://schemas.microsoft.com/office/powerpoint/2010/main" val="559153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HackerRank</a:t>
            </a:r>
            <a:endParaRPr lang="en-US" dirty="0"/>
          </a:p>
        </p:txBody>
      </p:sp>
      <p:sp>
        <p:nvSpPr>
          <p:cNvPr id="4" name="Slide Number Placeholder 3"/>
          <p:cNvSpPr>
            <a:spLocks noGrp="1"/>
          </p:cNvSpPr>
          <p:nvPr>
            <p:ph type="sldNum" sz="quarter" idx="5"/>
          </p:nvPr>
        </p:nvSpPr>
        <p:spPr/>
        <p:txBody>
          <a:bodyPr/>
          <a:lstStyle/>
          <a:p>
            <a:fld id="{BB93A895-FBD4-DE47-ACD8-E7ACDB79CCD6}" type="slidenum">
              <a:rPr lang="en-US" smtClean="0"/>
              <a:t>3</a:t>
            </a:fld>
            <a:endParaRPr lang="en-US"/>
          </a:p>
        </p:txBody>
      </p:sp>
    </p:spTree>
    <p:extLst>
      <p:ext uri="{BB962C8B-B14F-4D97-AF65-F5344CB8AC3E}">
        <p14:creationId xmlns:p14="http://schemas.microsoft.com/office/powerpoint/2010/main" val="2788952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HackerRank</a:t>
            </a:r>
            <a:endParaRPr lang="en-US" dirty="0"/>
          </a:p>
        </p:txBody>
      </p:sp>
      <p:sp>
        <p:nvSpPr>
          <p:cNvPr id="4" name="Slide Number Placeholder 3"/>
          <p:cNvSpPr>
            <a:spLocks noGrp="1"/>
          </p:cNvSpPr>
          <p:nvPr>
            <p:ph type="sldNum" sz="quarter" idx="5"/>
          </p:nvPr>
        </p:nvSpPr>
        <p:spPr/>
        <p:txBody>
          <a:bodyPr/>
          <a:lstStyle/>
          <a:p>
            <a:fld id="{BB93A895-FBD4-DE47-ACD8-E7ACDB79CCD6}" type="slidenum">
              <a:rPr lang="en-US" smtClean="0"/>
              <a:t>4</a:t>
            </a:fld>
            <a:endParaRPr lang="en-US"/>
          </a:p>
        </p:txBody>
      </p:sp>
    </p:spTree>
    <p:extLst>
      <p:ext uri="{BB962C8B-B14F-4D97-AF65-F5344CB8AC3E}">
        <p14:creationId xmlns:p14="http://schemas.microsoft.com/office/powerpoint/2010/main" val="3549590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HackerRank</a:t>
            </a:r>
            <a:endParaRPr lang="en-US" dirty="0"/>
          </a:p>
        </p:txBody>
      </p:sp>
      <p:sp>
        <p:nvSpPr>
          <p:cNvPr id="4" name="Slide Number Placeholder 3"/>
          <p:cNvSpPr>
            <a:spLocks noGrp="1"/>
          </p:cNvSpPr>
          <p:nvPr>
            <p:ph type="sldNum" sz="quarter" idx="5"/>
          </p:nvPr>
        </p:nvSpPr>
        <p:spPr/>
        <p:txBody>
          <a:bodyPr/>
          <a:lstStyle/>
          <a:p>
            <a:fld id="{BB93A895-FBD4-DE47-ACD8-E7ACDB79CCD6}" type="slidenum">
              <a:rPr lang="en-US" smtClean="0"/>
              <a:t>5</a:t>
            </a:fld>
            <a:endParaRPr lang="en-US"/>
          </a:p>
        </p:txBody>
      </p:sp>
    </p:spTree>
    <p:extLst>
      <p:ext uri="{BB962C8B-B14F-4D97-AF65-F5344CB8AC3E}">
        <p14:creationId xmlns:p14="http://schemas.microsoft.com/office/powerpoint/2010/main" val="2209795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HackerRank</a:t>
            </a:r>
            <a:endParaRPr lang="en-US" dirty="0"/>
          </a:p>
        </p:txBody>
      </p:sp>
      <p:sp>
        <p:nvSpPr>
          <p:cNvPr id="4" name="Slide Number Placeholder 3"/>
          <p:cNvSpPr>
            <a:spLocks noGrp="1"/>
          </p:cNvSpPr>
          <p:nvPr>
            <p:ph type="sldNum" sz="quarter" idx="5"/>
          </p:nvPr>
        </p:nvSpPr>
        <p:spPr/>
        <p:txBody>
          <a:bodyPr/>
          <a:lstStyle/>
          <a:p>
            <a:fld id="{BB93A895-FBD4-DE47-ACD8-E7ACDB79CCD6}" type="slidenum">
              <a:rPr lang="en-US" smtClean="0"/>
              <a:t>6</a:t>
            </a:fld>
            <a:endParaRPr lang="en-US"/>
          </a:p>
        </p:txBody>
      </p:sp>
    </p:spTree>
    <p:extLst>
      <p:ext uri="{BB962C8B-B14F-4D97-AF65-F5344CB8AC3E}">
        <p14:creationId xmlns:p14="http://schemas.microsoft.com/office/powerpoint/2010/main" val="1037149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a:t>
            </a:fld>
            <a:endParaRPr lang="en-US" dirty="0"/>
          </a:p>
        </p:txBody>
      </p:sp>
    </p:spTree>
    <p:extLst>
      <p:ext uri="{BB962C8B-B14F-4D97-AF65-F5344CB8AC3E}">
        <p14:creationId xmlns:p14="http://schemas.microsoft.com/office/powerpoint/2010/main" val="3293362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8</a:t>
            </a:fld>
            <a:endParaRPr lang="en-US"/>
          </a:p>
        </p:txBody>
      </p:sp>
    </p:spTree>
    <p:extLst>
      <p:ext uri="{BB962C8B-B14F-4D97-AF65-F5344CB8AC3E}">
        <p14:creationId xmlns:p14="http://schemas.microsoft.com/office/powerpoint/2010/main" val="1272998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10</a:t>
            </a:fld>
            <a:endParaRPr lang="en-US" dirty="0"/>
          </a:p>
        </p:txBody>
      </p:sp>
    </p:spTree>
    <p:extLst>
      <p:ext uri="{BB962C8B-B14F-4D97-AF65-F5344CB8AC3E}">
        <p14:creationId xmlns:p14="http://schemas.microsoft.com/office/powerpoint/2010/main" val="807921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676C-7A6C-E943-B784-5B0EBFB8BE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7A888F-C956-6C46-A2FB-7AA48D04AF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E78C23-9744-7E43-B5BA-ABA053AD7311}"/>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5" name="Footer Placeholder 4">
            <a:extLst>
              <a:ext uri="{FF2B5EF4-FFF2-40B4-BE49-F238E27FC236}">
                <a16:creationId xmlns:a16="http://schemas.microsoft.com/office/drawing/2014/main" id="{A833D2B6-680D-5B4A-B5FE-C899F38D05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12A5A-1DAC-9D44-AD64-21291590C994}"/>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4105170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0B7C4-4DCF-6246-9D3B-6C9F3E5078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2BC0C5-3F1A-C94C-84DC-E5DCD1FFF0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4E775-031F-8241-A53D-72FC13A3DAC0}"/>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5" name="Footer Placeholder 4">
            <a:extLst>
              <a:ext uri="{FF2B5EF4-FFF2-40B4-BE49-F238E27FC236}">
                <a16:creationId xmlns:a16="http://schemas.microsoft.com/office/drawing/2014/main" id="{0D4D204A-C81C-7B43-88E8-0B2652E970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A88AC-CCD4-9747-97E1-6823D6D27204}"/>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4195947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060116-4073-7747-8BB7-42A6B93094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11657D-2F47-DC40-B3FE-AB9FA85F3F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96FB96-03DA-BA40-B2D1-C783773B2631}"/>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5" name="Footer Placeholder 4">
            <a:extLst>
              <a:ext uri="{FF2B5EF4-FFF2-40B4-BE49-F238E27FC236}">
                <a16:creationId xmlns:a16="http://schemas.microsoft.com/office/drawing/2014/main" id="{8F3804E7-2777-3042-9207-2195F59F36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A361FC-718D-E544-8A4D-A7998AFD1DFA}"/>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668352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6B723-55AA-184B-8F27-CD6C6EBA1A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3FB40-D696-6946-93B3-3311F9037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F0BECC-AFFA-B14E-A416-D21858B69AC2}"/>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5" name="Footer Placeholder 4">
            <a:extLst>
              <a:ext uri="{FF2B5EF4-FFF2-40B4-BE49-F238E27FC236}">
                <a16:creationId xmlns:a16="http://schemas.microsoft.com/office/drawing/2014/main" id="{E1A49703-DE4D-F144-9119-782AE1916C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25E6C-4803-3848-87AF-45FA79A1DABD}"/>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2385882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0DCF3-2C98-1746-A4C2-3D77612892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E8A68C-7136-7A4F-9E1F-18CB716218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9325D8-AFE6-BF47-8D8B-765DEC3BE02B}"/>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5" name="Footer Placeholder 4">
            <a:extLst>
              <a:ext uri="{FF2B5EF4-FFF2-40B4-BE49-F238E27FC236}">
                <a16:creationId xmlns:a16="http://schemas.microsoft.com/office/drawing/2014/main" id="{7379D1C2-0AE6-C442-9C6C-8A3E8D6070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7C0803-22C4-5D44-A1F2-63E53CBF5139}"/>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1993942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D7343-4A7D-894C-9618-16824AF1C0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AA8A23-6035-BB46-9222-E6D3FD7A1F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53708B-A0DF-DF4E-B427-305D797556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F7E427-CF43-3242-ABCD-DA605705B22E}"/>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6" name="Footer Placeholder 5">
            <a:extLst>
              <a:ext uri="{FF2B5EF4-FFF2-40B4-BE49-F238E27FC236}">
                <a16:creationId xmlns:a16="http://schemas.microsoft.com/office/drawing/2014/main" id="{1F8718E9-C973-824E-89B8-28CF9F7959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D0FB4E-E7A8-DB49-BF9F-F1BCA048BA9C}"/>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3284452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84A8-66C8-314D-AF49-0B96B0A7CC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355756-0A12-0B46-A527-38C37A13B5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76E766-A33E-EA4C-93D2-F43B69AABB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74E28C-16AE-0544-893C-1BF46531AC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3D0916-9FF8-CB4A-9357-0D0E095815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071A46-2614-B44F-9915-82735470A7F9}"/>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8" name="Footer Placeholder 7">
            <a:extLst>
              <a:ext uri="{FF2B5EF4-FFF2-40B4-BE49-F238E27FC236}">
                <a16:creationId xmlns:a16="http://schemas.microsoft.com/office/drawing/2014/main" id="{D76EE508-EC19-7248-9D1A-7E6E57752B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404015-F432-6C4A-A122-C40C363A96D9}"/>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1510437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EACCC-DDB9-6543-BFCB-E0BE019229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C3B192-81E2-BE4C-BB18-5900AEBA6E9D}"/>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4" name="Footer Placeholder 3">
            <a:extLst>
              <a:ext uri="{FF2B5EF4-FFF2-40B4-BE49-F238E27FC236}">
                <a16:creationId xmlns:a16="http://schemas.microsoft.com/office/drawing/2014/main" id="{B3FB216C-F4D9-1E4E-8C7F-7025593092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534CDF-995B-664B-A6CE-8E8A496436BD}"/>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3717563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891926-0F8B-1F42-B935-0E80BF4778F9}"/>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3" name="Footer Placeholder 2">
            <a:extLst>
              <a:ext uri="{FF2B5EF4-FFF2-40B4-BE49-F238E27FC236}">
                <a16:creationId xmlns:a16="http://schemas.microsoft.com/office/drawing/2014/main" id="{1CB70BFE-B2D9-D247-87A0-74D6885575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552ED6-E869-9840-8BDA-3AD365E39E55}"/>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163657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73B1-AC55-D343-99D6-4734C45C9D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9552F0-9A61-9742-AE52-38E4DDB580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35C4CB-BB91-1D4E-B936-8372802BCF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C236F3-17B3-B74B-8D54-FD4EED44576A}"/>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6" name="Footer Placeholder 5">
            <a:extLst>
              <a:ext uri="{FF2B5EF4-FFF2-40B4-BE49-F238E27FC236}">
                <a16:creationId xmlns:a16="http://schemas.microsoft.com/office/drawing/2014/main" id="{4D23F755-D59A-1142-BBC5-17686157F3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8C01A-3CD8-244C-A46E-CF75AE086766}"/>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845999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7E11A-201C-9A41-8304-FA0B181C61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25E0AE-7431-B543-A1F4-E8D0F7C806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440051-07B1-F84F-8323-B812A5909B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D29575-1DB3-D341-A9C1-3FDFAD8AAD09}"/>
              </a:ext>
            </a:extLst>
          </p:cNvPr>
          <p:cNvSpPr>
            <a:spLocks noGrp="1"/>
          </p:cNvSpPr>
          <p:nvPr>
            <p:ph type="dt" sz="half" idx="10"/>
          </p:nvPr>
        </p:nvSpPr>
        <p:spPr/>
        <p:txBody>
          <a:bodyPr/>
          <a:lstStyle/>
          <a:p>
            <a:fld id="{BA2E6F8F-7A33-D942-B8A5-F5BF8629516A}" type="datetimeFigureOut">
              <a:rPr lang="en-US" smtClean="0"/>
              <a:t>2/25/20</a:t>
            </a:fld>
            <a:endParaRPr lang="en-US"/>
          </a:p>
        </p:txBody>
      </p:sp>
      <p:sp>
        <p:nvSpPr>
          <p:cNvPr id="6" name="Footer Placeholder 5">
            <a:extLst>
              <a:ext uri="{FF2B5EF4-FFF2-40B4-BE49-F238E27FC236}">
                <a16:creationId xmlns:a16="http://schemas.microsoft.com/office/drawing/2014/main" id="{C4F0D00E-C835-B847-A189-93736645B9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CA9E07-8BEE-D042-8982-A527B9D75ACE}"/>
              </a:ext>
            </a:extLst>
          </p:cNvPr>
          <p:cNvSpPr>
            <a:spLocks noGrp="1"/>
          </p:cNvSpPr>
          <p:nvPr>
            <p:ph type="sldNum" sz="quarter" idx="12"/>
          </p:nvPr>
        </p:nvSpPr>
        <p:spPr/>
        <p:txBody>
          <a:bodyPr/>
          <a:lstStyle/>
          <a:p>
            <a:fld id="{9023548E-8CFD-4647-81A1-50D1E9AC2121}" type="slidenum">
              <a:rPr lang="en-US" smtClean="0"/>
              <a:t>‹#›</a:t>
            </a:fld>
            <a:endParaRPr lang="en-US"/>
          </a:p>
        </p:txBody>
      </p:sp>
    </p:spTree>
    <p:extLst>
      <p:ext uri="{BB962C8B-B14F-4D97-AF65-F5344CB8AC3E}">
        <p14:creationId xmlns:p14="http://schemas.microsoft.com/office/powerpoint/2010/main" val="1144681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6A024D-5409-EA4B-A51E-E6852CB370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A0ABDB-547C-0B46-9462-1930778C90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ED542-3249-8047-B805-C395BAE86A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2E6F8F-7A33-D942-B8A5-F5BF8629516A}" type="datetimeFigureOut">
              <a:rPr lang="en-US" smtClean="0"/>
              <a:t>2/25/20</a:t>
            </a:fld>
            <a:endParaRPr lang="en-US"/>
          </a:p>
        </p:txBody>
      </p:sp>
      <p:sp>
        <p:nvSpPr>
          <p:cNvPr id="5" name="Footer Placeholder 4">
            <a:extLst>
              <a:ext uri="{FF2B5EF4-FFF2-40B4-BE49-F238E27FC236}">
                <a16:creationId xmlns:a16="http://schemas.microsoft.com/office/drawing/2014/main" id="{03535EC8-3F04-B142-934C-8B73B3F5A8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F4537A-B35F-F145-A0B6-968EA5B98D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23548E-8CFD-4647-81A1-50D1E9AC2121}" type="slidenum">
              <a:rPr lang="en-US" smtClean="0"/>
              <a:t>‹#›</a:t>
            </a:fld>
            <a:endParaRPr lang="en-US"/>
          </a:p>
        </p:txBody>
      </p:sp>
    </p:spTree>
    <p:extLst>
      <p:ext uri="{BB962C8B-B14F-4D97-AF65-F5344CB8AC3E}">
        <p14:creationId xmlns:p14="http://schemas.microsoft.com/office/powerpoint/2010/main" val="3115145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5.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6.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Encapsulation_(computer_programmin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en.wikipedia.org/wiki/Information_hidin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Inheritance_(object-oriented_programmin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Abstraction_(software_engineerin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Polymorphism_(computer_scienc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infoworld.com/article/3519030/go-115-holds-off-on-major-change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Interfaces In Java</a:t>
            </a:r>
            <a:br>
              <a:rPr lang="en-US" dirty="0"/>
            </a:br>
            <a:r>
              <a:rPr lang="en-US" sz="1800" dirty="0"/>
              <a:t>Discussion &amp; Lecture</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rmAutofit lnSpcReduction="10000"/>
          </a:bodyPr>
          <a:lstStyle/>
          <a:p>
            <a:pPr marL="0" indent="0">
              <a:buNone/>
            </a:pPr>
            <a:r>
              <a:rPr lang="en-US" sz="2200" dirty="0"/>
              <a:t>Agenda for Wednesday, February 26</a:t>
            </a:r>
            <a:r>
              <a:rPr lang="en-US" sz="2200" baseline="30000" dirty="0"/>
              <a:t>th</a:t>
            </a:r>
            <a:r>
              <a:rPr lang="en-US" sz="2200" dirty="0"/>
              <a:t> at 11am CT:</a:t>
            </a:r>
          </a:p>
          <a:p>
            <a:pPr marL="457200" indent="-457200">
              <a:buFont typeface="+mj-lt"/>
              <a:buAutoNum type="arabicPeriod"/>
            </a:pPr>
            <a:r>
              <a:rPr lang="en-US" sz="2200" dirty="0"/>
              <a:t>Friendly Conversation Topic – Go Language</a:t>
            </a:r>
          </a:p>
          <a:p>
            <a:pPr marL="457200" indent="-457200">
              <a:buFont typeface="+mj-lt"/>
              <a:buAutoNum type="arabicPeriod"/>
            </a:pPr>
            <a:r>
              <a:rPr lang="en-US" sz="2200" dirty="0"/>
              <a:t>Introductions</a:t>
            </a:r>
          </a:p>
          <a:p>
            <a:pPr marL="457200" indent="-457200">
              <a:buFont typeface="+mj-lt"/>
              <a:buAutoNum type="arabicPeriod"/>
            </a:pPr>
            <a:r>
              <a:rPr lang="en-US" sz="2200" dirty="0"/>
              <a:t>Interfaces In Java Preview</a:t>
            </a:r>
          </a:p>
          <a:p>
            <a:pPr marL="457200" indent="-457200">
              <a:buFont typeface="+mj-lt"/>
              <a:buAutoNum type="arabicPeriod"/>
            </a:pPr>
            <a:r>
              <a:rPr lang="en-US" sz="2200" dirty="0"/>
              <a:t>Object-Oriented Programming</a:t>
            </a:r>
          </a:p>
          <a:p>
            <a:pPr marL="457200" indent="-457200">
              <a:buFont typeface="+mj-lt"/>
              <a:buAutoNum type="arabicPeriod"/>
            </a:pPr>
            <a:r>
              <a:rPr lang="en-US" sz="2200" dirty="0"/>
              <a:t>Interfaces in Java</a:t>
            </a:r>
          </a:p>
          <a:p>
            <a:pPr marL="457200" indent="-457200">
              <a:buFont typeface="+mj-lt"/>
              <a:buAutoNum type="arabicPeriod"/>
            </a:pPr>
            <a:r>
              <a:rPr lang="en-US" sz="2200" dirty="0"/>
              <a:t>Modern Inheritance &amp; Interface Tradeoffs </a:t>
            </a:r>
          </a:p>
          <a:p>
            <a:pPr marL="457200" indent="-457200">
              <a:buFont typeface="+mj-lt"/>
              <a:buAutoNum type="arabicPeriod"/>
            </a:pPr>
            <a:r>
              <a:rPr lang="en-US" sz="2200" dirty="0"/>
              <a:t>Questions &amp; Answers</a:t>
            </a:r>
          </a:p>
          <a:p>
            <a:pPr marL="0" indent="0">
              <a:buNone/>
            </a:pPr>
            <a:endParaRPr lang="en-US" sz="2200" dirty="0"/>
          </a:p>
          <a:p>
            <a:pPr marL="0" indent="0">
              <a:buNone/>
            </a:pPr>
            <a:r>
              <a:rPr lang="en-US" sz="2200" dirty="0"/>
              <a:t>Discussion &amp; Questions welcome at any time… please be present with no phones or email during our time together</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3620214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Cyber Security?</a:t>
            </a:r>
          </a:p>
        </p:txBody>
      </p:sp>
    </p:spTree>
    <p:extLst>
      <p:ext uri="{BB962C8B-B14F-4D97-AF65-F5344CB8AC3E}">
        <p14:creationId xmlns:p14="http://schemas.microsoft.com/office/powerpoint/2010/main" val="470491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Interfaces In Java Preview</a:t>
            </a:r>
          </a:p>
        </p:txBody>
      </p:sp>
    </p:spTree>
    <p:extLst>
      <p:ext uri="{BB962C8B-B14F-4D97-AF65-F5344CB8AC3E}">
        <p14:creationId xmlns:p14="http://schemas.microsoft.com/office/powerpoint/2010/main" val="3761336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1"/>
            <a:ext cx="9144000" cy="3078499"/>
          </a:xfrm>
        </p:spPr>
        <p:txBody>
          <a:bodyPr>
            <a:normAutofit/>
          </a:bodyPr>
          <a:lstStyle/>
          <a:p>
            <a:r>
              <a:rPr lang="en-US" sz="4800" dirty="0"/>
              <a:t>Object-Oriented Programming</a:t>
            </a:r>
          </a:p>
        </p:txBody>
      </p:sp>
    </p:spTree>
    <p:extLst>
      <p:ext uri="{BB962C8B-B14F-4D97-AF65-F5344CB8AC3E}">
        <p14:creationId xmlns:p14="http://schemas.microsoft.com/office/powerpoint/2010/main" val="1822984569"/>
      </p:ext>
    </p:extLst>
  </p:cSld>
  <p:clrMapOvr>
    <a:masterClrMapping/>
  </p:clrMapOvr>
  <mc:AlternateContent xmlns:mc="http://schemas.openxmlformats.org/markup-compatibility/2006" xmlns:p14="http://schemas.microsoft.com/office/powerpoint/2010/main">
    <mc:Choice Requires="p14">
      <p:transition spd="slow" p14:dur="2000" advTm="6511"/>
    </mc:Choice>
    <mc:Fallback xmlns="">
      <p:transition spd="slow" advTm="651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Object-Oriented Programming Language History</a:t>
            </a:r>
          </a:p>
        </p:txBody>
      </p:sp>
      <p:sp>
        <p:nvSpPr>
          <p:cNvPr id="3" name="Content Placeholder 2"/>
          <p:cNvSpPr>
            <a:spLocks noGrp="1"/>
          </p:cNvSpPr>
          <p:nvPr>
            <p:ph idx="1"/>
          </p:nvPr>
        </p:nvSpPr>
        <p:spPr>
          <a:xfrm>
            <a:off x="838200" y="1051756"/>
            <a:ext cx="10622974" cy="4094402"/>
          </a:xfrm>
        </p:spPr>
        <p:txBody>
          <a:bodyPr>
            <a:normAutofit/>
          </a:bodyPr>
          <a:lstStyle/>
          <a:p>
            <a:pPr marL="0" indent="0">
              <a:buNone/>
            </a:pPr>
            <a:endParaRPr lang="en-US" sz="2000" dirty="0"/>
          </a:p>
          <a:p>
            <a:pPr>
              <a:buFont typeface="Wingdings" panose="05000000000000000000" pitchFamily="2" charset="2"/>
              <a:buChar char="§"/>
            </a:pPr>
            <a:r>
              <a:rPr lang="en-US" sz="2000" dirty="0"/>
              <a:t>Simula late 1960s</a:t>
            </a:r>
          </a:p>
          <a:p>
            <a:pPr>
              <a:buFont typeface="Wingdings" panose="05000000000000000000" pitchFamily="2" charset="2"/>
              <a:buChar char="§"/>
            </a:pPr>
            <a:r>
              <a:rPr lang="en-US" sz="2000" dirty="0"/>
              <a:t>Smalltalk early 1970s</a:t>
            </a:r>
          </a:p>
          <a:p>
            <a:pPr>
              <a:buFont typeface="Wingdings" panose="05000000000000000000" pitchFamily="2" charset="2"/>
              <a:buChar char="§"/>
            </a:pPr>
            <a:r>
              <a:rPr lang="en-US" sz="2000" dirty="0"/>
              <a:t>Object Lisp late 1970s</a:t>
            </a:r>
          </a:p>
          <a:p>
            <a:pPr>
              <a:buFont typeface="Wingdings" panose="05000000000000000000" pitchFamily="2" charset="2"/>
              <a:buChar char="§"/>
            </a:pPr>
            <a:r>
              <a:rPr lang="en-US" sz="2000" dirty="0"/>
              <a:t>Object Pascal mid 1980s</a:t>
            </a:r>
          </a:p>
          <a:p>
            <a:pPr>
              <a:buFont typeface="Wingdings" panose="05000000000000000000" pitchFamily="2" charset="2"/>
              <a:buChar char="§"/>
            </a:pPr>
            <a:r>
              <a:rPr lang="en-US" sz="2000" dirty="0"/>
              <a:t>C++ and Eiffel late 1980s</a:t>
            </a:r>
          </a:p>
          <a:p>
            <a:pPr>
              <a:buFont typeface="Wingdings" panose="05000000000000000000" pitchFamily="2" charset="2"/>
              <a:buChar char="§"/>
            </a:pPr>
            <a:r>
              <a:rPr lang="en-US" sz="2000" dirty="0"/>
              <a:t>Java and Python 1990s</a:t>
            </a:r>
          </a:p>
          <a:p>
            <a:pPr>
              <a:buFont typeface="Wingdings" panose="05000000000000000000" pitchFamily="2" charset="2"/>
              <a:buChar char="§"/>
            </a:pPr>
            <a:r>
              <a:rPr lang="en-US" sz="2000" dirty="0"/>
              <a:t>C# 2000s</a:t>
            </a:r>
          </a:p>
          <a:p>
            <a:pPr>
              <a:buFont typeface="Wingdings" panose="05000000000000000000" pitchFamily="2" charset="2"/>
              <a:buChar char="§"/>
            </a:pPr>
            <a:r>
              <a:rPr lang="en-US" sz="2000" dirty="0"/>
              <a:t>Go, Dart, TypeScript, Swift 2010s</a:t>
            </a:r>
          </a:p>
          <a:p>
            <a:pPr>
              <a:buFont typeface="Wingdings" panose="05000000000000000000" pitchFamily="2" charset="2"/>
              <a:buChar char="§"/>
            </a:pPr>
            <a:endParaRPr lang="en-US" sz="2000" dirty="0"/>
          </a:p>
          <a:p>
            <a:pPr marL="0" indent="0">
              <a:buNone/>
            </a:pPr>
            <a:endParaRPr lang="en-US" sz="2000" dirty="0"/>
          </a:p>
        </p:txBody>
      </p:sp>
    </p:spTree>
    <p:extLst>
      <p:ext uri="{BB962C8B-B14F-4D97-AF65-F5344CB8AC3E}">
        <p14:creationId xmlns:p14="http://schemas.microsoft.com/office/powerpoint/2010/main" val="1784812342"/>
      </p:ext>
    </p:extLst>
  </p:cSld>
  <p:clrMapOvr>
    <a:masterClrMapping/>
  </p:clrMapOvr>
  <mc:AlternateContent xmlns:mc="http://schemas.openxmlformats.org/markup-compatibility/2006" xmlns:p14="http://schemas.microsoft.com/office/powerpoint/2010/main">
    <mc:Choice Requires="p14">
      <p:transition spd="slow" p14:dur="2000" advTm="94358"/>
    </mc:Choice>
    <mc:Fallback xmlns="">
      <p:transition spd="slow" advTm="9435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Language Popularity</a:t>
            </a:r>
          </a:p>
        </p:txBody>
      </p:sp>
      <p:pic>
        <p:nvPicPr>
          <p:cNvPr id="7" name="Picture 6">
            <a:extLst>
              <a:ext uri="{FF2B5EF4-FFF2-40B4-BE49-F238E27FC236}">
                <a16:creationId xmlns:a16="http://schemas.microsoft.com/office/drawing/2014/main" id="{FD2DB8A8-9A83-FD46-B98A-1ED1086FE64F}"/>
              </a:ext>
            </a:extLst>
          </p:cNvPr>
          <p:cNvPicPr>
            <a:picLocks noChangeAspect="1"/>
          </p:cNvPicPr>
          <p:nvPr/>
        </p:nvPicPr>
        <p:blipFill>
          <a:blip r:embed="rId3"/>
          <a:stretch>
            <a:fillRect/>
          </a:stretch>
        </p:blipFill>
        <p:spPr>
          <a:xfrm>
            <a:off x="3017878" y="1179871"/>
            <a:ext cx="6220512" cy="5101031"/>
          </a:xfrm>
          <a:prstGeom prst="rect">
            <a:avLst/>
          </a:prstGeom>
        </p:spPr>
      </p:pic>
    </p:spTree>
    <p:extLst>
      <p:ext uri="{BB962C8B-B14F-4D97-AF65-F5344CB8AC3E}">
        <p14:creationId xmlns:p14="http://schemas.microsoft.com/office/powerpoint/2010/main" val="806304071"/>
      </p:ext>
    </p:extLst>
  </p:cSld>
  <p:clrMapOvr>
    <a:masterClrMapping/>
  </p:clrMapOvr>
  <mc:AlternateContent xmlns:mc="http://schemas.openxmlformats.org/markup-compatibility/2006" xmlns:p14="http://schemas.microsoft.com/office/powerpoint/2010/main">
    <mc:Choice Requires="p14">
      <p:transition spd="slow" p14:dur="2000" advTm="94358"/>
    </mc:Choice>
    <mc:Fallback xmlns="">
      <p:transition spd="slow" advTm="9435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Classes</a:t>
            </a:r>
          </a:p>
        </p:txBody>
      </p:sp>
      <p:sp>
        <p:nvSpPr>
          <p:cNvPr id="3" name="Content Placeholder 2"/>
          <p:cNvSpPr>
            <a:spLocks noGrp="1"/>
          </p:cNvSpPr>
          <p:nvPr>
            <p:ph idx="1"/>
          </p:nvPr>
        </p:nvSpPr>
        <p:spPr>
          <a:xfrm>
            <a:off x="838199" y="1159336"/>
            <a:ext cx="10419735" cy="1308561"/>
          </a:xfrm>
        </p:spPr>
        <p:txBody>
          <a:bodyPr>
            <a:normAutofit/>
          </a:bodyPr>
          <a:lstStyle/>
          <a:p>
            <a:pPr marL="0" indent="0">
              <a:buNone/>
            </a:pPr>
            <a:r>
              <a:rPr lang="en-US" sz="2000" dirty="0"/>
              <a:t>Object-oriented programming is a programming model based on Classes which contain both Properties (member variables) and Methods (member functions) that operate on that those Properties. </a:t>
            </a:r>
          </a:p>
        </p:txBody>
      </p:sp>
      <p:grpSp>
        <p:nvGrpSpPr>
          <p:cNvPr id="11" name="Group 10">
            <a:extLst>
              <a:ext uri="{FF2B5EF4-FFF2-40B4-BE49-F238E27FC236}">
                <a16:creationId xmlns:a16="http://schemas.microsoft.com/office/drawing/2014/main" id="{10ADD4FC-25E5-4B79-B06B-A6C7CD5F54E7}"/>
              </a:ext>
            </a:extLst>
          </p:cNvPr>
          <p:cNvGrpSpPr/>
          <p:nvPr/>
        </p:nvGrpSpPr>
        <p:grpSpPr>
          <a:xfrm>
            <a:off x="1332028" y="2874591"/>
            <a:ext cx="4254975" cy="1977153"/>
            <a:chOff x="3701140" y="3429000"/>
            <a:chExt cx="4254975" cy="1977153"/>
          </a:xfrm>
        </p:grpSpPr>
        <p:cxnSp>
          <p:nvCxnSpPr>
            <p:cNvPr id="4" name="Straight Connector 3">
              <a:extLst>
                <a:ext uri="{FF2B5EF4-FFF2-40B4-BE49-F238E27FC236}">
                  <a16:creationId xmlns:a16="http://schemas.microsoft.com/office/drawing/2014/main" id="{68888472-E323-4717-8249-34508ABDEA4D}"/>
                </a:ext>
              </a:extLst>
            </p:cNvPr>
            <p:cNvCxnSpPr>
              <a:stCxn id="6" idx="2"/>
              <a:endCxn id="7" idx="0"/>
            </p:cNvCxnSpPr>
            <p:nvPr/>
          </p:nvCxnSpPr>
          <p:spPr>
            <a:xfrm flipH="1">
              <a:off x="4747566" y="3966882"/>
              <a:ext cx="1024546" cy="1680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84EEADD-D731-4002-87FB-77A9B944E968}"/>
                </a:ext>
              </a:extLst>
            </p:cNvPr>
            <p:cNvCxnSpPr>
              <a:cxnSpLocks/>
              <a:stCxn id="6" idx="2"/>
              <a:endCxn id="8" idx="0"/>
            </p:cNvCxnSpPr>
            <p:nvPr/>
          </p:nvCxnSpPr>
          <p:spPr>
            <a:xfrm>
              <a:off x="5772112" y="3966882"/>
              <a:ext cx="1137578" cy="1680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C5FDC2BE-2654-4A83-A83D-69D758B4A34F}"/>
                </a:ext>
              </a:extLst>
            </p:cNvPr>
            <p:cNvSpPr/>
            <p:nvPr/>
          </p:nvSpPr>
          <p:spPr>
            <a:xfrm>
              <a:off x="4725686" y="3429000"/>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Shape</a:t>
              </a:r>
            </a:p>
          </p:txBody>
        </p:sp>
        <p:sp>
          <p:nvSpPr>
            <p:cNvPr id="7" name="Rectangle: Rounded Corners 6">
              <a:extLst>
                <a:ext uri="{FF2B5EF4-FFF2-40B4-BE49-F238E27FC236}">
                  <a16:creationId xmlns:a16="http://schemas.microsoft.com/office/drawing/2014/main" id="{FB46E998-EFD9-4681-A97F-C047FF573A92}"/>
                </a:ext>
              </a:extLst>
            </p:cNvPr>
            <p:cNvSpPr/>
            <p:nvPr/>
          </p:nvSpPr>
          <p:spPr>
            <a:xfrm>
              <a:off x="3701140" y="4134887"/>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Circle</a:t>
              </a:r>
            </a:p>
          </p:txBody>
        </p:sp>
        <p:sp>
          <p:nvSpPr>
            <p:cNvPr id="8" name="Rectangle: Rounded Corners 7">
              <a:extLst>
                <a:ext uri="{FF2B5EF4-FFF2-40B4-BE49-F238E27FC236}">
                  <a16:creationId xmlns:a16="http://schemas.microsoft.com/office/drawing/2014/main" id="{FFBE6FD0-76AE-4428-BA21-07994FEEDBC7}"/>
                </a:ext>
              </a:extLst>
            </p:cNvPr>
            <p:cNvSpPr/>
            <p:nvPr/>
          </p:nvSpPr>
          <p:spPr>
            <a:xfrm>
              <a:off x="5863264" y="4134887"/>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Rectangle</a:t>
              </a:r>
            </a:p>
          </p:txBody>
        </p:sp>
        <p:cxnSp>
          <p:nvCxnSpPr>
            <p:cNvPr id="9" name="Straight Connector 8">
              <a:extLst>
                <a:ext uri="{FF2B5EF4-FFF2-40B4-BE49-F238E27FC236}">
                  <a16:creationId xmlns:a16="http://schemas.microsoft.com/office/drawing/2014/main" id="{4A00786C-6C83-496A-86D9-52C1D4855618}"/>
                </a:ext>
              </a:extLst>
            </p:cNvPr>
            <p:cNvCxnSpPr>
              <a:endCxn id="10" idx="0"/>
            </p:cNvCxnSpPr>
            <p:nvPr/>
          </p:nvCxnSpPr>
          <p:spPr>
            <a:xfrm flipH="1">
              <a:off x="6909690" y="4672769"/>
              <a:ext cx="1" cy="1955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B25DC20F-D547-42C7-BE0D-AABA2DB34655}"/>
                </a:ext>
              </a:extLst>
            </p:cNvPr>
            <p:cNvSpPr/>
            <p:nvPr/>
          </p:nvSpPr>
          <p:spPr>
            <a:xfrm>
              <a:off x="5863264" y="4868271"/>
              <a:ext cx="2092851"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Square</a:t>
              </a:r>
            </a:p>
          </p:txBody>
        </p:sp>
      </p:grpSp>
      <p:pic>
        <p:nvPicPr>
          <p:cNvPr id="14" name="Picture 13">
            <a:extLst>
              <a:ext uri="{FF2B5EF4-FFF2-40B4-BE49-F238E27FC236}">
                <a16:creationId xmlns:a16="http://schemas.microsoft.com/office/drawing/2014/main" id="{E638CAE5-4702-8E46-B028-D55E782BB60C}"/>
              </a:ext>
            </a:extLst>
          </p:cNvPr>
          <p:cNvPicPr>
            <a:picLocks noChangeAspect="1"/>
          </p:cNvPicPr>
          <p:nvPr/>
        </p:nvPicPr>
        <p:blipFill rotWithShape="1">
          <a:blip r:embed="rId4"/>
          <a:srcRect r="29944"/>
          <a:stretch/>
        </p:blipFill>
        <p:spPr>
          <a:xfrm>
            <a:off x="6855265" y="2629592"/>
            <a:ext cx="4324008" cy="1733765"/>
          </a:xfrm>
          <a:prstGeom prst="rect">
            <a:avLst/>
          </a:prstGeom>
        </p:spPr>
      </p:pic>
    </p:spTree>
    <p:custDataLst>
      <p:tags r:id="rId1"/>
    </p:custDataLst>
    <p:extLst>
      <p:ext uri="{BB962C8B-B14F-4D97-AF65-F5344CB8AC3E}">
        <p14:creationId xmlns:p14="http://schemas.microsoft.com/office/powerpoint/2010/main" val="4254364404"/>
      </p:ext>
    </p:extLst>
  </p:cSld>
  <p:clrMapOvr>
    <a:masterClrMapping/>
  </p:clrMapOvr>
  <mc:AlternateContent xmlns:mc="http://schemas.openxmlformats.org/markup-compatibility/2006" xmlns:p14="http://schemas.microsoft.com/office/powerpoint/2010/main">
    <mc:Choice Requires="p14">
      <p:transition spd="slow" p14:dur="2000" advTm="235273"/>
    </mc:Choice>
    <mc:Fallback xmlns="">
      <p:transition spd="slow" advTm="2352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Classes &amp; Objects</a:t>
            </a:r>
          </a:p>
        </p:txBody>
      </p:sp>
      <p:sp>
        <p:nvSpPr>
          <p:cNvPr id="3" name="Content Placeholder 2"/>
          <p:cNvSpPr>
            <a:spLocks noGrp="1"/>
          </p:cNvSpPr>
          <p:nvPr>
            <p:ph idx="1"/>
          </p:nvPr>
        </p:nvSpPr>
        <p:spPr>
          <a:xfrm>
            <a:off x="838199" y="1159336"/>
            <a:ext cx="10419735" cy="1308561"/>
          </a:xfrm>
        </p:spPr>
        <p:txBody>
          <a:bodyPr>
            <a:normAutofit/>
          </a:bodyPr>
          <a:lstStyle/>
          <a:p>
            <a:pPr marL="0" indent="0">
              <a:buNone/>
            </a:pPr>
            <a:r>
              <a:rPr lang="en-US" sz="2000" dirty="0"/>
              <a:t>Most popular OOP languages are class-based, meaning that </a:t>
            </a:r>
            <a:r>
              <a:rPr lang="en-US" sz="2000" u="sng" dirty="0"/>
              <a:t>Objects</a:t>
            </a:r>
            <a:r>
              <a:rPr lang="en-US" sz="2000" dirty="0"/>
              <a:t> are instances of </a:t>
            </a:r>
            <a:r>
              <a:rPr lang="en-US" sz="2000" u="sng" dirty="0"/>
              <a:t>Classes</a:t>
            </a:r>
            <a:r>
              <a:rPr lang="en-US" sz="2000" dirty="0"/>
              <a:t>.</a:t>
            </a:r>
          </a:p>
          <a:p>
            <a:pPr marL="0" indent="0">
              <a:buNone/>
            </a:pPr>
            <a:endParaRPr lang="en-US" sz="2000" dirty="0"/>
          </a:p>
        </p:txBody>
      </p:sp>
      <p:pic>
        <p:nvPicPr>
          <p:cNvPr id="13" name="Picture 12">
            <a:extLst>
              <a:ext uri="{FF2B5EF4-FFF2-40B4-BE49-F238E27FC236}">
                <a16:creationId xmlns:a16="http://schemas.microsoft.com/office/drawing/2014/main" id="{6772BCA9-5CB6-904E-B363-D240B12DECA1}"/>
              </a:ext>
            </a:extLst>
          </p:cNvPr>
          <p:cNvPicPr>
            <a:picLocks noChangeAspect="1"/>
          </p:cNvPicPr>
          <p:nvPr/>
        </p:nvPicPr>
        <p:blipFill rotWithShape="1">
          <a:blip r:embed="rId4"/>
          <a:srcRect t="13297"/>
          <a:stretch/>
        </p:blipFill>
        <p:spPr>
          <a:xfrm>
            <a:off x="2584750" y="1695357"/>
            <a:ext cx="7022499" cy="4965091"/>
          </a:xfrm>
          <a:prstGeom prst="rect">
            <a:avLst/>
          </a:prstGeom>
        </p:spPr>
      </p:pic>
    </p:spTree>
    <p:custDataLst>
      <p:tags r:id="rId1"/>
    </p:custDataLst>
    <p:extLst>
      <p:ext uri="{BB962C8B-B14F-4D97-AF65-F5344CB8AC3E}">
        <p14:creationId xmlns:p14="http://schemas.microsoft.com/office/powerpoint/2010/main" val="2813113214"/>
      </p:ext>
    </p:extLst>
  </p:cSld>
  <p:clrMapOvr>
    <a:masterClrMapping/>
  </p:clrMapOvr>
  <mc:AlternateContent xmlns:mc="http://schemas.openxmlformats.org/markup-compatibility/2006" xmlns:p14="http://schemas.microsoft.com/office/powerpoint/2010/main">
    <mc:Choice Requires="p14">
      <p:transition spd="slow" p14:dur="2000" advTm="235273"/>
    </mc:Choice>
    <mc:Fallback xmlns="">
      <p:transition spd="slow" advTm="23527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The “Big Three” Object-Oriented Concepts</a:t>
            </a:r>
          </a:p>
        </p:txBody>
      </p:sp>
      <p:sp>
        <p:nvSpPr>
          <p:cNvPr id="3" name="Content Placeholder 2"/>
          <p:cNvSpPr>
            <a:spLocks noGrp="1"/>
          </p:cNvSpPr>
          <p:nvPr>
            <p:ph idx="1"/>
          </p:nvPr>
        </p:nvSpPr>
        <p:spPr>
          <a:xfrm>
            <a:off x="838200" y="1458154"/>
            <a:ext cx="10622974" cy="4567506"/>
          </a:xfrm>
        </p:spPr>
        <p:txBody>
          <a:bodyPr>
            <a:noAutofit/>
          </a:bodyPr>
          <a:lstStyle/>
          <a:p>
            <a:pPr marL="457200" indent="-457200">
              <a:spcBef>
                <a:spcPts val="1800"/>
              </a:spcBef>
              <a:buFont typeface="+mj-lt"/>
              <a:buAutoNum type="arabicPeriod"/>
            </a:pPr>
            <a:r>
              <a:rPr lang="en-US" sz="2000" b="1" dirty="0"/>
              <a:t>Encapsulation</a:t>
            </a:r>
            <a:r>
              <a:rPr lang="en-US" sz="2000" dirty="0"/>
              <a:t> </a:t>
            </a:r>
          </a:p>
          <a:p>
            <a:pPr marL="457200" indent="-457200">
              <a:spcBef>
                <a:spcPts val="1800"/>
              </a:spcBef>
              <a:buFont typeface="+mj-lt"/>
              <a:buAutoNum type="arabicPeriod"/>
            </a:pPr>
            <a:r>
              <a:rPr lang="en-US" sz="2000" b="1" dirty="0"/>
              <a:t>Inheritance</a:t>
            </a:r>
            <a:endParaRPr lang="en-US" sz="2000" dirty="0"/>
          </a:p>
          <a:p>
            <a:pPr marL="457200" indent="-457200">
              <a:spcBef>
                <a:spcPts val="1800"/>
              </a:spcBef>
              <a:buFont typeface="+mj-lt"/>
              <a:buAutoNum type="arabicPeriod"/>
            </a:pPr>
            <a:r>
              <a:rPr lang="en-US" sz="2000" b="1" dirty="0"/>
              <a:t>Polymorphism</a:t>
            </a:r>
          </a:p>
          <a:p>
            <a:pPr marL="0" indent="0">
              <a:spcBef>
                <a:spcPts val="1800"/>
              </a:spcBef>
              <a:buNone/>
            </a:pPr>
            <a:endParaRPr lang="en-US" sz="2000" b="1" dirty="0"/>
          </a:p>
        </p:txBody>
      </p:sp>
    </p:spTree>
    <p:extLst>
      <p:ext uri="{BB962C8B-B14F-4D97-AF65-F5344CB8AC3E}">
        <p14:creationId xmlns:p14="http://schemas.microsoft.com/office/powerpoint/2010/main" val="2396872034"/>
      </p:ext>
    </p:extLst>
  </p:cSld>
  <p:clrMapOvr>
    <a:masterClrMapping/>
  </p:clrMapOvr>
  <mc:AlternateContent xmlns:mc="http://schemas.openxmlformats.org/markup-compatibility/2006" xmlns:p14="http://schemas.microsoft.com/office/powerpoint/2010/main">
    <mc:Choice Requires="p14">
      <p:transition spd="slow" p14:dur="2000" advTm="158693"/>
    </mc:Choice>
    <mc:Fallback xmlns="">
      <p:transition spd="slow" advTm="15869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More Object-Oriented Programming Concepts</a:t>
            </a:r>
          </a:p>
        </p:txBody>
      </p:sp>
      <p:sp>
        <p:nvSpPr>
          <p:cNvPr id="3" name="Content Placeholder 2"/>
          <p:cNvSpPr>
            <a:spLocks noGrp="1"/>
          </p:cNvSpPr>
          <p:nvPr>
            <p:ph idx="1"/>
          </p:nvPr>
        </p:nvSpPr>
        <p:spPr>
          <a:xfrm>
            <a:off x="838200" y="1458154"/>
            <a:ext cx="10622974" cy="4567506"/>
          </a:xfrm>
        </p:spPr>
        <p:txBody>
          <a:bodyPr>
            <a:noAutofit/>
          </a:bodyPr>
          <a:lstStyle/>
          <a:p>
            <a:pPr marL="0" indent="0">
              <a:spcBef>
                <a:spcPts val="1800"/>
              </a:spcBef>
              <a:buNone/>
            </a:pPr>
            <a:r>
              <a:rPr lang="en-US" sz="2000" dirty="0"/>
              <a:t>The “Big Three” Concepts:</a:t>
            </a:r>
          </a:p>
          <a:p>
            <a:pPr marL="457200" indent="-457200">
              <a:spcBef>
                <a:spcPts val="1800"/>
              </a:spcBef>
              <a:buFont typeface="+mj-lt"/>
              <a:buAutoNum type="arabicPeriod"/>
            </a:pPr>
            <a:r>
              <a:rPr lang="en-US" sz="2000" dirty="0"/>
              <a:t>Encapsulation... and Information Hiding</a:t>
            </a:r>
          </a:p>
          <a:p>
            <a:pPr marL="457200" indent="-457200">
              <a:spcBef>
                <a:spcPts val="1800"/>
              </a:spcBef>
              <a:buFont typeface="+mj-lt"/>
              <a:buAutoNum type="arabicPeriod"/>
            </a:pPr>
            <a:r>
              <a:rPr lang="en-US" sz="2000" dirty="0"/>
              <a:t>Inheritance</a:t>
            </a:r>
          </a:p>
          <a:p>
            <a:pPr marL="457200" indent="-457200">
              <a:spcBef>
                <a:spcPts val="1800"/>
              </a:spcBef>
              <a:buFont typeface="+mj-lt"/>
              <a:buAutoNum type="arabicPeriod"/>
            </a:pPr>
            <a:r>
              <a:rPr lang="en-US" sz="2000" dirty="0"/>
              <a:t>Polymorphism</a:t>
            </a:r>
          </a:p>
          <a:p>
            <a:pPr marL="0" indent="0">
              <a:spcBef>
                <a:spcPts val="1800"/>
              </a:spcBef>
              <a:buNone/>
            </a:pPr>
            <a:endParaRPr lang="en-US" sz="2000" dirty="0"/>
          </a:p>
          <a:p>
            <a:pPr marL="0" indent="0">
              <a:spcBef>
                <a:spcPts val="1800"/>
              </a:spcBef>
              <a:buNone/>
            </a:pPr>
            <a:r>
              <a:rPr lang="en-US" sz="2000" dirty="0"/>
              <a:t>Additional Important Object-Oriented Terms: </a:t>
            </a:r>
          </a:p>
          <a:p>
            <a:pPr marL="457200" indent="-457200">
              <a:spcBef>
                <a:spcPts val="1800"/>
              </a:spcBef>
              <a:buFont typeface="+mj-lt"/>
              <a:buAutoNum type="arabicPeriod" startAt="4"/>
            </a:pPr>
            <a:r>
              <a:rPr lang="en-US" sz="2000" dirty="0"/>
              <a:t>Abstraction though Abstract Classes and Interfaces</a:t>
            </a:r>
          </a:p>
          <a:p>
            <a:pPr marL="457200" indent="-457200">
              <a:spcBef>
                <a:spcPts val="1800"/>
              </a:spcBef>
              <a:buFont typeface="+mj-lt"/>
              <a:buAutoNum type="arabicPeriod" startAt="4"/>
            </a:pPr>
            <a:r>
              <a:rPr lang="en-US" sz="2000" dirty="0"/>
              <a:t>Ownership through Composition &amp; Aggregation </a:t>
            </a:r>
          </a:p>
        </p:txBody>
      </p:sp>
      <p:pic>
        <p:nvPicPr>
          <p:cNvPr id="4" name="Picture 3">
            <a:extLst>
              <a:ext uri="{FF2B5EF4-FFF2-40B4-BE49-F238E27FC236}">
                <a16:creationId xmlns:a16="http://schemas.microsoft.com/office/drawing/2014/main" id="{B32F1E56-1F8E-0840-9860-521C1DED4C17}"/>
              </a:ext>
            </a:extLst>
          </p:cNvPr>
          <p:cNvPicPr>
            <a:picLocks noChangeAspect="1"/>
          </p:cNvPicPr>
          <p:nvPr/>
        </p:nvPicPr>
        <p:blipFill>
          <a:blip r:embed="rId3"/>
          <a:stretch>
            <a:fillRect/>
          </a:stretch>
        </p:blipFill>
        <p:spPr>
          <a:xfrm>
            <a:off x="307802" y="4475599"/>
            <a:ext cx="530398" cy="402371"/>
          </a:xfrm>
          <a:prstGeom prst="rect">
            <a:avLst/>
          </a:prstGeom>
        </p:spPr>
      </p:pic>
      <p:cxnSp>
        <p:nvCxnSpPr>
          <p:cNvPr id="6" name="Straight Connector 5">
            <a:extLst>
              <a:ext uri="{FF2B5EF4-FFF2-40B4-BE49-F238E27FC236}">
                <a16:creationId xmlns:a16="http://schemas.microsoft.com/office/drawing/2014/main" id="{C3A55978-AAA5-944B-8C98-96D51D2877AC}"/>
              </a:ext>
            </a:extLst>
          </p:cNvPr>
          <p:cNvCxnSpPr>
            <a:cxnSpLocks/>
          </p:cNvCxnSpPr>
          <p:nvPr/>
        </p:nvCxnSpPr>
        <p:spPr>
          <a:xfrm>
            <a:off x="5588942" y="4789786"/>
            <a:ext cx="1014116"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365154"/>
      </p:ext>
    </p:extLst>
  </p:cSld>
  <p:clrMapOvr>
    <a:masterClrMapping/>
  </p:clrMapOvr>
  <mc:AlternateContent xmlns:mc="http://schemas.openxmlformats.org/markup-compatibility/2006" xmlns:p14="http://schemas.microsoft.com/office/powerpoint/2010/main">
    <mc:Choice Requires="p14">
      <p:transition spd="slow" p14:dur="2000" advTm="158693"/>
    </mc:Choice>
    <mc:Fallback xmlns="">
      <p:transition spd="slow" advTm="1586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Encapsulation… and Information Hiding</a:t>
            </a:r>
          </a:p>
        </p:txBody>
      </p:sp>
      <p:sp>
        <p:nvSpPr>
          <p:cNvPr id="3" name="Content Placeholder 2"/>
          <p:cNvSpPr>
            <a:spLocks noGrp="1"/>
          </p:cNvSpPr>
          <p:nvPr>
            <p:ph idx="1"/>
          </p:nvPr>
        </p:nvSpPr>
        <p:spPr>
          <a:xfrm>
            <a:off x="838199" y="1825625"/>
            <a:ext cx="10515600" cy="4351338"/>
          </a:xfrm>
        </p:spPr>
        <p:txBody>
          <a:bodyPr>
            <a:normAutofit/>
          </a:bodyPr>
          <a:lstStyle/>
          <a:p>
            <a:pPr marL="0" indent="0">
              <a:buNone/>
            </a:pPr>
            <a:r>
              <a:rPr lang="en-US" sz="2000" u="sng" dirty="0"/>
              <a:t>Encapsulation</a:t>
            </a:r>
            <a:r>
              <a:rPr lang="en-US" sz="2000" dirty="0"/>
              <a:t>: Restricting access and visibility of Properties and Methods of a Class in order to make the Class easier to utilize, extend, and maintain. </a:t>
            </a:r>
            <a:r>
              <a:rPr lang="en-US" sz="2000" dirty="0">
                <a:hlinkClick r:id="rId3"/>
              </a:rPr>
              <a:t>[link]</a:t>
            </a:r>
            <a:endParaRPr lang="en-US" sz="2000" dirty="0"/>
          </a:p>
          <a:p>
            <a:pPr marL="0" indent="0">
              <a:spcBef>
                <a:spcPts val="1800"/>
              </a:spcBef>
              <a:buNone/>
            </a:pPr>
            <a:r>
              <a:rPr lang="en-US" sz="2000" u="sng" dirty="0"/>
              <a:t>Information Hiding</a:t>
            </a:r>
            <a:r>
              <a:rPr lang="en-US" sz="2000" dirty="0"/>
              <a:t>: The Information Hiding term is often used interchangeably with Encapsulation. Information Hiding does not connection with Object-Oriented Programming and can be used to describe practices utilized in non-OOP languages as well. </a:t>
            </a:r>
            <a:r>
              <a:rPr lang="en-US" sz="2000" dirty="0">
                <a:hlinkClick r:id="rId4"/>
              </a:rPr>
              <a:t>[link]</a:t>
            </a:r>
            <a:endParaRPr lang="en-US" sz="2000" dirty="0"/>
          </a:p>
          <a:p>
            <a:pPr marL="0" indent="0">
              <a:buNone/>
            </a:pPr>
            <a:endParaRPr lang="en-US" sz="2000" dirty="0"/>
          </a:p>
        </p:txBody>
      </p:sp>
    </p:spTree>
    <p:extLst>
      <p:ext uri="{BB962C8B-B14F-4D97-AF65-F5344CB8AC3E}">
        <p14:creationId xmlns:p14="http://schemas.microsoft.com/office/powerpoint/2010/main" val="1528965405"/>
      </p:ext>
    </p:extLst>
  </p:cSld>
  <p:clrMapOvr>
    <a:masterClrMapping/>
  </p:clrMapOvr>
  <mc:AlternateContent xmlns:mc="http://schemas.openxmlformats.org/markup-compatibility/2006" xmlns:p14="http://schemas.microsoft.com/office/powerpoint/2010/main">
    <mc:Choice Requires="p14">
      <p:transition spd="slow" p14:dur="2000" advTm="191018"/>
    </mc:Choice>
    <mc:Fallback xmlns="">
      <p:transition spd="slow" advTm="19101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fontScale="90000"/>
          </a:bodyPr>
          <a:lstStyle/>
          <a:p>
            <a:r>
              <a:rPr lang="en-US" sz="4800" dirty="0"/>
              <a:t>Friendly Conversation Topic</a:t>
            </a:r>
            <a:br>
              <a:rPr lang="en-US" sz="4800" dirty="0"/>
            </a:br>
            <a:br>
              <a:rPr lang="en-US" sz="4800" dirty="0"/>
            </a:br>
            <a:r>
              <a:rPr lang="en-US" sz="4800" dirty="0"/>
              <a:t>“Most developers know JavaScript — and want to know Go”</a:t>
            </a:r>
            <a:br>
              <a:rPr lang="en-US" sz="4800" dirty="0"/>
            </a:br>
            <a:endParaRPr lang="en-US" sz="4800" dirty="0"/>
          </a:p>
        </p:txBody>
      </p:sp>
    </p:spTree>
    <p:extLst>
      <p:ext uri="{BB962C8B-B14F-4D97-AF65-F5344CB8AC3E}">
        <p14:creationId xmlns:p14="http://schemas.microsoft.com/office/powerpoint/2010/main" val="753011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Inheritance</a:t>
            </a:r>
          </a:p>
        </p:txBody>
      </p:sp>
      <p:sp>
        <p:nvSpPr>
          <p:cNvPr id="3" name="Content Placeholder 2"/>
          <p:cNvSpPr>
            <a:spLocks noGrp="1"/>
          </p:cNvSpPr>
          <p:nvPr>
            <p:ph idx="1"/>
          </p:nvPr>
        </p:nvSpPr>
        <p:spPr>
          <a:xfrm>
            <a:off x="838199" y="1825625"/>
            <a:ext cx="6239720" cy="4351338"/>
          </a:xfrm>
        </p:spPr>
        <p:txBody>
          <a:bodyPr>
            <a:normAutofit/>
          </a:bodyPr>
          <a:lstStyle/>
          <a:p>
            <a:pPr marL="0" indent="0">
              <a:buNone/>
            </a:pPr>
            <a:r>
              <a:rPr lang="en-US" sz="2000" u="sng" dirty="0"/>
              <a:t>Inheritance</a:t>
            </a:r>
            <a:r>
              <a:rPr lang="en-US" sz="2000" dirty="0"/>
              <a:t>: When one Class acquires the Properties and Methods of another Class it is called Inheritance. </a:t>
            </a:r>
            <a:r>
              <a:rPr lang="en-US" sz="2000" dirty="0">
                <a:hlinkClick r:id="rId3"/>
              </a:rPr>
              <a:t>[link]</a:t>
            </a:r>
            <a:endParaRPr lang="en-US" sz="2000" dirty="0"/>
          </a:p>
        </p:txBody>
      </p:sp>
      <p:pic>
        <p:nvPicPr>
          <p:cNvPr id="5" name="Picture 4"/>
          <p:cNvPicPr>
            <a:picLocks noChangeAspect="1"/>
          </p:cNvPicPr>
          <p:nvPr/>
        </p:nvPicPr>
        <p:blipFill>
          <a:blip r:embed="rId4"/>
          <a:stretch>
            <a:fillRect/>
          </a:stretch>
        </p:blipFill>
        <p:spPr>
          <a:xfrm>
            <a:off x="7298199" y="1825625"/>
            <a:ext cx="4114800" cy="2197584"/>
          </a:xfrm>
          <a:prstGeom prst="rect">
            <a:avLst/>
          </a:prstGeom>
        </p:spPr>
      </p:pic>
    </p:spTree>
    <p:extLst>
      <p:ext uri="{BB962C8B-B14F-4D97-AF65-F5344CB8AC3E}">
        <p14:creationId xmlns:p14="http://schemas.microsoft.com/office/powerpoint/2010/main" val="3693745497"/>
      </p:ext>
    </p:extLst>
  </p:cSld>
  <p:clrMapOvr>
    <a:masterClrMapping/>
  </p:clrMapOvr>
  <mc:AlternateContent xmlns:mc="http://schemas.openxmlformats.org/markup-compatibility/2006" xmlns:p14="http://schemas.microsoft.com/office/powerpoint/2010/main">
    <mc:Choice Requires="p14">
      <p:transition spd="slow" p14:dur="2000" advTm="123423"/>
    </mc:Choice>
    <mc:Fallback xmlns="">
      <p:transition spd="slow" advTm="12342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Abstraction</a:t>
            </a:r>
          </a:p>
        </p:txBody>
      </p:sp>
      <p:sp>
        <p:nvSpPr>
          <p:cNvPr id="3" name="Content Placeholder 2"/>
          <p:cNvSpPr>
            <a:spLocks noGrp="1"/>
          </p:cNvSpPr>
          <p:nvPr>
            <p:ph idx="1"/>
          </p:nvPr>
        </p:nvSpPr>
        <p:spPr>
          <a:xfrm>
            <a:off x="838199" y="1825625"/>
            <a:ext cx="6239720" cy="4351338"/>
          </a:xfrm>
        </p:spPr>
        <p:txBody>
          <a:bodyPr>
            <a:normAutofit/>
          </a:bodyPr>
          <a:lstStyle/>
          <a:p>
            <a:pPr marL="0" indent="0">
              <a:buNone/>
            </a:pPr>
            <a:r>
              <a:rPr lang="en-US" sz="2000" u="sng" dirty="0"/>
              <a:t>Abstraction</a:t>
            </a:r>
            <a:r>
              <a:rPr lang="en-US" sz="2000" dirty="0"/>
              <a:t>: Something is abstract when it is a concept but is not concrete or defined enough to actually be built. Generally, in OO design, we start with abstract things, and then we build on them through Inheritance. </a:t>
            </a:r>
            <a:r>
              <a:rPr lang="en-US" sz="2000" dirty="0">
                <a:hlinkClick r:id="rId3"/>
              </a:rPr>
              <a:t>[link]</a:t>
            </a:r>
            <a:endParaRPr lang="en-US" sz="2000" dirty="0"/>
          </a:p>
        </p:txBody>
      </p:sp>
      <p:pic>
        <p:nvPicPr>
          <p:cNvPr id="5" name="Picture 4"/>
          <p:cNvPicPr>
            <a:picLocks noChangeAspect="1"/>
          </p:cNvPicPr>
          <p:nvPr/>
        </p:nvPicPr>
        <p:blipFill>
          <a:blip r:embed="rId4"/>
          <a:stretch>
            <a:fillRect/>
          </a:stretch>
        </p:blipFill>
        <p:spPr>
          <a:xfrm>
            <a:off x="7298199" y="1825625"/>
            <a:ext cx="4114800" cy="2197584"/>
          </a:xfrm>
          <a:prstGeom prst="rect">
            <a:avLst/>
          </a:prstGeom>
        </p:spPr>
      </p:pic>
    </p:spTree>
    <p:extLst>
      <p:ext uri="{BB962C8B-B14F-4D97-AF65-F5344CB8AC3E}">
        <p14:creationId xmlns:p14="http://schemas.microsoft.com/office/powerpoint/2010/main" val="2403471307"/>
      </p:ext>
    </p:extLst>
  </p:cSld>
  <p:clrMapOvr>
    <a:masterClrMapping/>
  </p:clrMapOvr>
  <mc:AlternateContent xmlns:mc="http://schemas.openxmlformats.org/markup-compatibility/2006" xmlns:p14="http://schemas.microsoft.com/office/powerpoint/2010/main">
    <mc:Choice Requires="p14">
      <p:transition spd="slow" p14:dur="2000" advTm="123423"/>
    </mc:Choice>
    <mc:Fallback xmlns="">
      <p:transition spd="slow" advTm="12342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Polymorphism</a:t>
            </a:r>
          </a:p>
        </p:txBody>
      </p:sp>
      <p:sp>
        <p:nvSpPr>
          <p:cNvPr id="3" name="Content Placeholder 2"/>
          <p:cNvSpPr>
            <a:spLocks noGrp="1"/>
          </p:cNvSpPr>
          <p:nvPr>
            <p:ph idx="1"/>
          </p:nvPr>
        </p:nvSpPr>
        <p:spPr>
          <a:xfrm>
            <a:off x="838199" y="1825625"/>
            <a:ext cx="6239720" cy="4351338"/>
          </a:xfrm>
        </p:spPr>
        <p:txBody>
          <a:bodyPr>
            <a:normAutofit/>
          </a:bodyPr>
          <a:lstStyle/>
          <a:p>
            <a:pPr marL="0" indent="0">
              <a:buNone/>
            </a:pPr>
            <a:r>
              <a:rPr lang="en-US" sz="2000" u="sng" dirty="0"/>
              <a:t>Polymorphism</a:t>
            </a:r>
            <a:r>
              <a:rPr lang="en-US" sz="2000" dirty="0"/>
              <a:t>: Polymorphism enables you to process collections of related things generically. This is particularly useful when you want to use a loop to march through a collection of items. </a:t>
            </a:r>
            <a:r>
              <a:rPr lang="en-US" sz="2000" dirty="0">
                <a:hlinkClick r:id="rId3"/>
              </a:rPr>
              <a:t>[link]</a:t>
            </a:r>
            <a:endParaRPr lang="en-US" sz="2000" dirty="0"/>
          </a:p>
        </p:txBody>
      </p:sp>
      <p:pic>
        <p:nvPicPr>
          <p:cNvPr id="4" name="Picture 3"/>
          <p:cNvPicPr>
            <a:picLocks noChangeAspect="1"/>
          </p:cNvPicPr>
          <p:nvPr/>
        </p:nvPicPr>
        <p:blipFill>
          <a:blip r:embed="rId4"/>
          <a:stretch>
            <a:fillRect/>
          </a:stretch>
        </p:blipFill>
        <p:spPr>
          <a:xfrm>
            <a:off x="7298199" y="1825625"/>
            <a:ext cx="4114800" cy="1529176"/>
          </a:xfrm>
          <a:prstGeom prst="rect">
            <a:avLst/>
          </a:prstGeom>
        </p:spPr>
      </p:pic>
    </p:spTree>
    <p:extLst>
      <p:ext uri="{BB962C8B-B14F-4D97-AF65-F5344CB8AC3E}">
        <p14:creationId xmlns:p14="http://schemas.microsoft.com/office/powerpoint/2010/main" val="2060349631"/>
      </p:ext>
    </p:extLst>
  </p:cSld>
  <p:clrMapOvr>
    <a:masterClrMapping/>
  </p:clrMapOvr>
  <mc:AlternateContent xmlns:mc="http://schemas.openxmlformats.org/markup-compatibility/2006" xmlns:p14="http://schemas.microsoft.com/office/powerpoint/2010/main">
    <mc:Choice Requires="p14">
      <p:transition spd="slow" p14:dur="2000" advTm="136900"/>
    </mc:Choice>
    <mc:Fallback xmlns="">
      <p:transition spd="slow" advTm="1369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Interfaces In Java Preview</a:t>
            </a:r>
          </a:p>
        </p:txBody>
      </p:sp>
    </p:spTree>
    <p:extLst>
      <p:ext uri="{BB962C8B-B14F-4D97-AF65-F5344CB8AC3E}">
        <p14:creationId xmlns:p14="http://schemas.microsoft.com/office/powerpoint/2010/main" val="4116429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B4BD8-561A-4745-A314-289FF0E358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CB14B7-805A-E64C-B09D-0E60A2E166CD}"/>
              </a:ext>
            </a:extLst>
          </p:cNvPr>
          <p:cNvSpPr>
            <a:spLocks noGrp="1"/>
          </p:cNvSpPr>
          <p:nvPr>
            <p:ph idx="1"/>
          </p:nvPr>
        </p:nvSpPr>
        <p:spPr/>
        <p:txBody>
          <a:bodyPr>
            <a:normAutofit fontScale="62500" lnSpcReduction="20000"/>
          </a:bodyPr>
          <a:lstStyle/>
          <a:p>
            <a:r>
              <a:rPr lang="en-US" dirty="0"/>
              <a:t>And we have and example of Abstraction.</a:t>
            </a:r>
          </a:p>
          <a:p>
            <a:endParaRPr lang="en-US" b="1" dirty="0"/>
          </a:p>
          <a:p>
            <a:r>
              <a:rPr lang="en-US" dirty="0"/>
              <a:t>Abstraction</a:t>
            </a:r>
          </a:p>
          <a:p>
            <a:r>
              <a:rPr lang="en-US" dirty="0"/>
              <a:t>Abstraction is another key concept. Something is abstract when it is a concept but is not concrete or defined enough to actually be built. Generally, in OO design, we start with abstract things, and then we build on them through inheritance. </a:t>
            </a:r>
          </a:p>
          <a:p>
            <a:r>
              <a:rPr lang="en-US" dirty="0"/>
              <a:t> </a:t>
            </a:r>
          </a:p>
          <a:p>
            <a:r>
              <a:rPr lang="en-US" dirty="0"/>
              <a:t>An </a:t>
            </a:r>
            <a:r>
              <a:rPr lang="en-US" i="1" u="sng" dirty="0"/>
              <a:t>abstract class</a:t>
            </a:r>
            <a:r>
              <a:rPr lang="en-US" dirty="0"/>
              <a:t> is one that has one or more </a:t>
            </a:r>
            <a:r>
              <a:rPr lang="en-US" i="1" dirty="0"/>
              <a:t>abstract methods</a:t>
            </a:r>
            <a:r>
              <a:rPr lang="en-US" dirty="0"/>
              <a:t>.</a:t>
            </a:r>
          </a:p>
          <a:p>
            <a:r>
              <a:rPr lang="en-US" dirty="0"/>
              <a:t>An </a:t>
            </a:r>
            <a:r>
              <a:rPr lang="en-US" i="1" dirty="0"/>
              <a:t>abstract method</a:t>
            </a:r>
            <a:r>
              <a:rPr lang="en-US" dirty="0"/>
              <a:t> is a method / function that has no body – just a name, return type, and parameters.</a:t>
            </a:r>
          </a:p>
          <a:p>
            <a:r>
              <a:rPr lang="en-US" dirty="0"/>
              <a:t>An </a:t>
            </a:r>
            <a:r>
              <a:rPr lang="en-US" i="1" u="sng" dirty="0"/>
              <a:t>interface</a:t>
            </a:r>
            <a:r>
              <a:rPr lang="en-US" dirty="0"/>
              <a:t> is the strictest interpretation of an abstract class – it is a data structure that consists entirely of abstract methods. In other words, none of its methods/functions have a body.</a:t>
            </a:r>
          </a:p>
          <a:p>
            <a:r>
              <a:rPr lang="en-US" dirty="0"/>
              <a:t> </a:t>
            </a:r>
          </a:p>
          <a:p>
            <a:r>
              <a:rPr lang="en-US" dirty="0"/>
              <a:t>Abstraction is related to inheritance. Often, when we construct families of related objects, we start the family with an abstract class that represents the least common denominator for everyone in that family. In other words, what do all classes that are part of that family have in common? We often (not always, but often) put that in an abstract class.</a:t>
            </a:r>
          </a:p>
          <a:p>
            <a:pPr marL="0" indent="0">
              <a:buNone/>
            </a:pPr>
            <a:endParaRPr lang="en-US" dirty="0"/>
          </a:p>
        </p:txBody>
      </p:sp>
    </p:spTree>
    <p:extLst>
      <p:ext uri="{BB962C8B-B14F-4D97-AF65-F5344CB8AC3E}">
        <p14:creationId xmlns:p14="http://schemas.microsoft.com/office/powerpoint/2010/main" val="3074200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a:t>
            </a:r>
          </a:p>
        </p:txBody>
      </p:sp>
    </p:spTree>
    <p:extLst>
      <p:ext uri="{BB962C8B-B14F-4D97-AF65-F5344CB8AC3E}">
        <p14:creationId xmlns:p14="http://schemas.microsoft.com/office/powerpoint/2010/main" val="32096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61B4-8C8A-0242-8EE9-32F4960DEAC6}"/>
              </a:ext>
            </a:extLst>
          </p:cNvPr>
          <p:cNvSpPr>
            <a:spLocks noGrp="1"/>
          </p:cNvSpPr>
          <p:nvPr>
            <p:ph type="title"/>
          </p:nvPr>
        </p:nvSpPr>
        <p:spPr/>
        <p:txBody>
          <a:bodyPr/>
          <a:lstStyle/>
          <a:p>
            <a:r>
              <a:rPr lang="en-US" dirty="0"/>
              <a:t>Go</a:t>
            </a:r>
          </a:p>
        </p:txBody>
      </p:sp>
      <p:sp>
        <p:nvSpPr>
          <p:cNvPr id="3" name="Content Placeholder 2">
            <a:extLst>
              <a:ext uri="{FF2B5EF4-FFF2-40B4-BE49-F238E27FC236}">
                <a16:creationId xmlns:a16="http://schemas.microsoft.com/office/drawing/2014/main" id="{417FC90A-C8EA-1341-AD61-E21681D7D61F}"/>
              </a:ext>
            </a:extLst>
          </p:cNvPr>
          <p:cNvSpPr>
            <a:spLocks noGrp="1"/>
          </p:cNvSpPr>
          <p:nvPr>
            <p:ph idx="1"/>
          </p:nvPr>
        </p:nvSpPr>
        <p:spPr>
          <a:xfrm>
            <a:off x="838200" y="1825625"/>
            <a:ext cx="10515600" cy="1176882"/>
          </a:xfrm>
        </p:spPr>
        <p:txBody>
          <a:bodyPr>
            <a:normAutofit/>
          </a:bodyPr>
          <a:lstStyle/>
          <a:p>
            <a:pPr marL="0" indent="0">
              <a:buNone/>
            </a:pPr>
            <a:r>
              <a:rPr lang="en-US" dirty="0">
                <a:hlinkClick r:id="rId3"/>
              </a:rPr>
              <a:t>Go</a:t>
            </a:r>
            <a:r>
              <a:rPr lang="en-US" dirty="0"/>
              <a:t> is the programming language developers most wanted to learn, for the third year running.  </a:t>
            </a:r>
          </a:p>
          <a:p>
            <a:pPr marL="0" indent="0">
              <a:buNone/>
            </a:pPr>
            <a:endParaRPr lang="en-US" dirty="0"/>
          </a:p>
        </p:txBody>
      </p:sp>
    </p:spTree>
    <p:extLst>
      <p:ext uri="{BB962C8B-B14F-4D97-AF65-F5344CB8AC3E}">
        <p14:creationId xmlns:p14="http://schemas.microsoft.com/office/powerpoint/2010/main" val="608121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61B4-8C8A-0242-8EE9-32F4960DEAC6}"/>
              </a:ext>
            </a:extLst>
          </p:cNvPr>
          <p:cNvSpPr>
            <a:spLocks noGrp="1"/>
          </p:cNvSpPr>
          <p:nvPr>
            <p:ph type="title"/>
          </p:nvPr>
        </p:nvSpPr>
        <p:spPr/>
        <p:txBody>
          <a:bodyPr/>
          <a:lstStyle/>
          <a:p>
            <a:r>
              <a:rPr lang="en-US" dirty="0"/>
              <a:t>Interested in Learning More?</a:t>
            </a:r>
          </a:p>
        </p:txBody>
      </p:sp>
      <p:pic>
        <p:nvPicPr>
          <p:cNvPr id="13" name="Picture 12">
            <a:extLst>
              <a:ext uri="{FF2B5EF4-FFF2-40B4-BE49-F238E27FC236}">
                <a16:creationId xmlns:a16="http://schemas.microsoft.com/office/drawing/2014/main" id="{17F33609-E5A1-1343-9FCB-92E5BFB0E162}"/>
              </a:ext>
            </a:extLst>
          </p:cNvPr>
          <p:cNvPicPr>
            <a:picLocks noChangeAspect="1"/>
          </p:cNvPicPr>
          <p:nvPr/>
        </p:nvPicPr>
        <p:blipFill>
          <a:blip r:embed="rId3"/>
          <a:stretch>
            <a:fillRect/>
          </a:stretch>
        </p:blipFill>
        <p:spPr>
          <a:xfrm>
            <a:off x="3328312" y="1491729"/>
            <a:ext cx="5535376" cy="5366271"/>
          </a:xfrm>
          <a:prstGeom prst="rect">
            <a:avLst/>
          </a:prstGeom>
        </p:spPr>
      </p:pic>
    </p:spTree>
    <p:extLst>
      <p:ext uri="{BB962C8B-B14F-4D97-AF65-F5344CB8AC3E}">
        <p14:creationId xmlns:p14="http://schemas.microsoft.com/office/powerpoint/2010/main" val="2773410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61B4-8C8A-0242-8EE9-32F4960DEAC6}"/>
              </a:ext>
            </a:extLst>
          </p:cNvPr>
          <p:cNvSpPr>
            <a:spLocks noGrp="1"/>
          </p:cNvSpPr>
          <p:nvPr>
            <p:ph type="title"/>
          </p:nvPr>
        </p:nvSpPr>
        <p:spPr/>
        <p:txBody>
          <a:bodyPr/>
          <a:lstStyle/>
          <a:p>
            <a:r>
              <a:rPr lang="en-US" dirty="0"/>
              <a:t>Interested in Learning More?</a:t>
            </a:r>
          </a:p>
        </p:txBody>
      </p:sp>
      <p:pic>
        <p:nvPicPr>
          <p:cNvPr id="1026" name="Picture 2" descr="Image result for safari books online">
            <a:extLst>
              <a:ext uri="{FF2B5EF4-FFF2-40B4-BE49-F238E27FC236}">
                <a16:creationId xmlns:a16="http://schemas.microsoft.com/office/drawing/2014/main" id="{0987400E-41AE-C644-90FA-742F76A2CA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647" t="24296" r="25379" b="24377"/>
          <a:stretch/>
        </p:blipFill>
        <p:spPr bwMode="auto">
          <a:xfrm>
            <a:off x="3740494" y="1535516"/>
            <a:ext cx="3473616" cy="11718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8E4E0AC-6FEB-634D-B87F-C92CA7A35F70}"/>
              </a:ext>
            </a:extLst>
          </p:cNvPr>
          <p:cNvPicPr>
            <a:picLocks noChangeAspect="1"/>
          </p:cNvPicPr>
          <p:nvPr/>
        </p:nvPicPr>
        <p:blipFill>
          <a:blip r:embed="rId4"/>
          <a:stretch>
            <a:fillRect/>
          </a:stretch>
        </p:blipFill>
        <p:spPr>
          <a:xfrm>
            <a:off x="978089" y="3016251"/>
            <a:ext cx="5952523" cy="2507776"/>
          </a:xfrm>
          <a:prstGeom prst="rect">
            <a:avLst/>
          </a:prstGeom>
        </p:spPr>
      </p:pic>
      <p:pic>
        <p:nvPicPr>
          <p:cNvPr id="4" name="Picture 3">
            <a:extLst>
              <a:ext uri="{FF2B5EF4-FFF2-40B4-BE49-F238E27FC236}">
                <a16:creationId xmlns:a16="http://schemas.microsoft.com/office/drawing/2014/main" id="{104C11D3-04EA-EB4C-A95E-657332F889CB}"/>
              </a:ext>
            </a:extLst>
          </p:cNvPr>
          <p:cNvPicPr>
            <a:picLocks noChangeAspect="1"/>
          </p:cNvPicPr>
          <p:nvPr/>
        </p:nvPicPr>
        <p:blipFill>
          <a:blip r:embed="rId5"/>
          <a:stretch>
            <a:fillRect/>
          </a:stretch>
        </p:blipFill>
        <p:spPr>
          <a:xfrm>
            <a:off x="5477302" y="4270139"/>
            <a:ext cx="6096000" cy="2451100"/>
          </a:xfrm>
          <a:prstGeom prst="rect">
            <a:avLst/>
          </a:prstGeom>
        </p:spPr>
      </p:pic>
    </p:spTree>
    <p:extLst>
      <p:ext uri="{BB962C8B-B14F-4D97-AF65-F5344CB8AC3E}">
        <p14:creationId xmlns:p14="http://schemas.microsoft.com/office/powerpoint/2010/main" val="2776979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61B4-8C8A-0242-8EE9-32F4960DEAC6}"/>
              </a:ext>
            </a:extLst>
          </p:cNvPr>
          <p:cNvSpPr>
            <a:spLocks noGrp="1"/>
          </p:cNvSpPr>
          <p:nvPr>
            <p:ph type="title"/>
          </p:nvPr>
        </p:nvSpPr>
        <p:spPr/>
        <p:txBody>
          <a:bodyPr/>
          <a:lstStyle/>
          <a:p>
            <a:r>
              <a:rPr lang="en-US" dirty="0"/>
              <a:t>Safari Books Online &amp; Lewis University</a:t>
            </a:r>
          </a:p>
        </p:txBody>
      </p:sp>
      <p:pic>
        <p:nvPicPr>
          <p:cNvPr id="6" name="Picture 5">
            <a:extLst>
              <a:ext uri="{FF2B5EF4-FFF2-40B4-BE49-F238E27FC236}">
                <a16:creationId xmlns:a16="http://schemas.microsoft.com/office/drawing/2014/main" id="{EC46F5C5-7D1A-AA4A-AC29-74389A442624}"/>
              </a:ext>
            </a:extLst>
          </p:cNvPr>
          <p:cNvPicPr>
            <a:picLocks noChangeAspect="1"/>
          </p:cNvPicPr>
          <p:nvPr/>
        </p:nvPicPr>
        <p:blipFill rotWithShape="1">
          <a:blip r:embed="rId3"/>
          <a:srcRect t="1816"/>
          <a:stretch/>
        </p:blipFill>
        <p:spPr>
          <a:xfrm>
            <a:off x="1956599" y="1769807"/>
            <a:ext cx="7498579" cy="4034983"/>
          </a:xfrm>
          <a:prstGeom prst="rect">
            <a:avLst/>
          </a:prstGeom>
        </p:spPr>
      </p:pic>
    </p:spTree>
    <p:extLst>
      <p:ext uri="{BB962C8B-B14F-4D97-AF65-F5344CB8AC3E}">
        <p14:creationId xmlns:p14="http://schemas.microsoft.com/office/powerpoint/2010/main" val="960568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Introductions</a:t>
            </a:r>
          </a:p>
        </p:txBody>
      </p:sp>
    </p:spTree>
    <p:extLst>
      <p:ext uri="{BB962C8B-B14F-4D97-AF65-F5344CB8AC3E}">
        <p14:creationId xmlns:p14="http://schemas.microsoft.com/office/powerpoint/2010/main" val="2973356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spcBef>
                <a:spcPts val="1800"/>
              </a:spcBef>
              <a:buNone/>
            </a:pPr>
            <a:r>
              <a:rPr lang="en-US" sz="2000" dirty="0"/>
              <a:t>Name:</a:t>
            </a:r>
          </a:p>
          <a:p>
            <a:pPr marL="0" indent="0">
              <a:spcBef>
                <a:spcPts val="600"/>
              </a:spcBef>
              <a:buNone/>
            </a:pPr>
            <a:r>
              <a:rPr lang="en-US" sz="2000" dirty="0"/>
              <a:t>	</a:t>
            </a:r>
            <a:r>
              <a:rPr lang="en-US" sz="2000" b="1" dirty="0"/>
              <a:t>Eric Pogue</a:t>
            </a:r>
          </a:p>
          <a:p>
            <a:pPr marL="0" indent="0">
              <a:spcBef>
                <a:spcPts val="2400"/>
              </a:spcBef>
              <a:buNone/>
            </a:pPr>
            <a:r>
              <a:rPr lang="en-US" sz="2000" dirty="0"/>
              <a:t>Background:</a:t>
            </a:r>
          </a:p>
          <a:p>
            <a:pPr marL="0" indent="0">
              <a:spcBef>
                <a:spcPts val="600"/>
              </a:spcBef>
              <a:buNone/>
            </a:pPr>
            <a:r>
              <a:rPr lang="en-US" sz="2000" dirty="0"/>
              <a:t>	</a:t>
            </a:r>
            <a:r>
              <a:rPr lang="en-US" sz="2000" b="1" dirty="0"/>
              <a:t>Married with five children, recently relocated from Davenport, IA to Chicago area</a:t>
            </a:r>
          </a:p>
          <a:p>
            <a:pPr marL="0" indent="0">
              <a:spcBef>
                <a:spcPts val="600"/>
              </a:spcBef>
              <a:buNone/>
            </a:pPr>
            <a:r>
              <a:rPr lang="en-US" sz="2000" b="1" dirty="0"/>
              <a:t>	Undergraduate in CS and Masters in Business… teaching part-time for many years</a:t>
            </a:r>
          </a:p>
          <a:p>
            <a:pPr marL="0" indent="0">
              <a:spcBef>
                <a:spcPts val="2400"/>
              </a:spcBef>
              <a:buNone/>
            </a:pPr>
            <a:r>
              <a:rPr lang="en-US" sz="2000" dirty="0"/>
              <a:t>Experience:</a:t>
            </a:r>
          </a:p>
          <a:p>
            <a:pPr marL="0" indent="0">
              <a:spcBef>
                <a:spcPts val="600"/>
              </a:spcBef>
              <a:buNone/>
            </a:pPr>
            <a:r>
              <a:rPr lang="en-US" sz="2000" dirty="0"/>
              <a:t>	</a:t>
            </a:r>
            <a:r>
              <a:rPr lang="en-US" sz="2000" b="1" dirty="0"/>
              <a:t>Decades in the industry as a developer, architect, project manager, division manager, 		and vice president of various software development organizations.</a:t>
            </a:r>
          </a:p>
          <a:p>
            <a:pPr marL="0" indent="0">
              <a:spcBef>
                <a:spcPts val="1200"/>
              </a:spcBef>
              <a:buNone/>
            </a:pPr>
            <a:r>
              <a:rPr lang="en-US" sz="2000" b="1" dirty="0"/>
              <a:t>	Part of many teams that have delivered products to tens of millions of customers globally</a:t>
            </a:r>
          </a:p>
          <a:p>
            <a:pPr marL="0" indent="0">
              <a:spcBef>
                <a:spcPts val="600"/>
              </a:spcBef>
              <a:buNone/>
            </a:pPr>
            <a:r>
              <a:rPr lang="en-US" sz="2000" b="1" dirty="0"/>
              <a:t>	Parsons Technology, Intuit, The Learning Company,  Jasc Software, and John Deere</a:t>
            </a:r>
          </a:p>
          <a:p>
            <a:pPr marL="0" indent="0">
              <a:spcBef>
                <a:spcPts val="600"/>
              </a:spcBef>
              <a:buNone/>
            </a:pPr>
            <a:r>
              <a:rPr lang="en-US" sz="2000" b="1" dirty="0"/>
              <a:t>	… and most recently working on a startup product “Stadia” with my oldest son</a:t>
            </a:r>
          </a:p>
        </p:txBody>
      </p:sp>
    </p:spTree>
    <p:extLst>
      <p:ext uri="{BB962C8B-B14F-4D97-AF65-F5344CB8AC3E}">
        <p14:creationId xmlns:p14="http://schemas.microsoft.com/office/powerpoint/2010/main" val="996039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7610920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43.2|54.5"/>
</p:tagLst>
</file>

<file path=ppt/tags/tag2.xml><?xml version="1.0" encoding="utf-8"?>
<p:tagLst xmlns:a="http://schemas.openxmlformats.org/drawingml/2006/main" xmlns:r="http://schemas.openxmlformats.org/officeDocument/2006/relationships" xmlns:p="http://schemas.openxmlformats.org/presentationml/2006/main">
  <p:tag name="TIMING" val="|143.2|54.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2711</TotalTime>
  <Words>1493</Words>
  <Application>Microsoft Macintosh PowerPoint</Application>
  <PresentationFormat>Widescreen</PresentationFormat>
  <Paragraphs>137</Paragraphs>
  <Slides>25</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Wingdings</vt:lpstr>
      <vt:lpstr>Office Theme</vt:lpstr>
      <vt:lpstr>Interfaces In Java Discussion &amp; Lecture Eric Pogue</vt:lpstr>
      <vt:lpstr>Friendly Conversation Topic  “Most developers know JavaScript — and want to know Go” </vt:lpstr>
      <vt:lpstr>Go</vt:lpstr>
      <vt:lpstr>Interested in Learning More?</vt:lpstr>
      <vt:lpstr>Interested in Learning More?</vt:lpstr>
      <vt:lpstr>Safari Books Online &amp; Lewis University</vt:lpstr>
      <vt:lpstr>Introductions</vt:lpstr>
      <vt:lpstr>Introductions</vt:lpstr>
      <vt:lpstr>PowerPoint Presentation</vt:lpstr>
      <vt:lpstr>Cyber Security?</vt:lpstr>
      <vt:lpstr>Interfaces In Java Preview</vt:lpstr>
      <vt:lpstr>Object-Oriented Programming</vt:lpstr>
      <vt:lpstr>Object-Oriented Programming Language History</vt:lpstr>
      <vt:lpstr>Language Popularity</vt:lpstr>
      <vt:lpstr>Classes</vt:lpstr>
      <vt:lpstr>Classes &amp; Objects</vt:lpstr>
      <vt:lpstr>The “Big Three” Object-Oriented Concepts</vt:lpstr>
      <vt:lpstr>More Object-Oriented Programming Concepts</vt:lpstr>
      <vt:lpstr>Encapsulation… and Information Hiding</vt:lpstr>
      <vt:lpstr>Inheritance</vt:lpstr>
      <vt:lpstr>Abstraction</vt:lpstr>
      <vt:lpstr>Polymorphism</vt:lpstr>
      <vt:lpstr>Interfaces In Java Preview</vt:lpstr>
      <vt:lpstr>PowerPoint Presentation</vt:lpstr>
      <vt:lpstr>End of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Discussion, Lecture, &amp; Lab Eric Pogue</dc:title>
  <dc:creator>Pogue, Eric</dc:creator>
  <cp:lastModifiedBy>Pogue, Eric</cp:lastModifiedBy>
  <cp:revision>19</cp:revision>
  <dcterms:created xsi:type="dcterms:W3CDTF">2020-02-22T19:48:11Z</dcterms:created>
  <dcterms:modified xsi:type="dcterms:W3CDTF">2020-02-25T16:50:52Z</dcterms:modified>
</cp:coreProperties>
</file>